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60" r:id="rId3"/>
    <p:sldId id="257" r:id="rId4"/>
    <p:sldId id="258" r:id="rId5"/>
    <p:sldId id="259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smtClean="0"/>
              <a:t>Youth </a:t>
            </a:r>
            <a:r>
              <a:rPr lang="en-US" sz="2800" b="1" dirty="0"/>
              <a:t>Served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'MH &amp; SA'!$B$26</c:f>
              <c:strCache>
                <c:ptCount val="1"/>
                <c:pt idx="0">
                  <c:v>State Funded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'MH &amp; SA'!$A$27:$A$41</c:f>
              <c:strCache>
                <c:ptCount val="15"/>
                <c:pt idx="0">
                  <c:v>Assess Eval Test</c:v>
                </c:pt>
                <c:pt idx="1">
                  <c:v>Child 1st CM</c:v>
                </c:pt>
                <c:pt idx="2">
                  <c:v>Crisis</c:v>
                </c:pt>
                <c:pt idx="3">
                  <c:v>Day Treatment</c:v>
                </c:pt>
                <c:pt idx="4">
                  <c:v>Inpatient</c:v>
                </c:pt>
                <c:pt idx="5">
                  <c:v>Intensive In Home</c:v>
                </c:pt>
                <c:pt idx="6">
                  <c:v>MST</c:v>
                </c:pt>
                <c:pt idx="7">
                  <c:v>Other Community</c:v>
                </c:pt>
                <c:pt idx="8">
                  <c:v>Outpatient</c:v>
                </c:pt>
                <c:pt idx="9">
                  <c:v>PRTF</c:v>
                </c:pt>
                <c:pt idx="10">
                  <c:v>Residential</c:v>
                </c:pt>
                <c:pt idx="11">
                  <c:v>Respite</c:v>
                </c:pt>
                <c:pt idx="12">
                  <c:v>SAIOP/COT</c:v>
                </c:pt>
                <c:pt idx="13">
                  <c:v>Telepsychiatry</c:v>
                </c:pt>
                <c:pt idx="14">
                  <c:v>THER Foster Care</c:v>
                </c:pt>
              </c:strCache>
            </c:strRef>
          </c:cat>
          <c:val>
            <c:numRef>
              <c:f>'MH &amp; SA'!$B$27:$B$41</c:f>
              <c:numCache>
                <c:formatCode>#,##0_);[Red]\(#,##0\)</c:formatCode>
                <c:ptCount val="15"/>
                <c:pt idx="0">
                  <c:v>737</c:v>
                </c:pt>
                <c:pt idx="1">
                  <c:v>0</c:v>
                </c:pt>
                <c:pt idx="2">
                  <c:v>707</c:v>
                </c:pt>
                <c:pt idx="3">
                  <c:v>27</c:v>
                </c:pt>
                <c:pt idx="4">
                  <c:v>53</c:v>
                </c:pt>
                <c:pt idx="5">
                  <c:v>144</c:v>
                </c:pt>
                <c:pt idx="6">
                  <c:v>82</c:v>
                </c:pt>
                <c:pt idx="7">
                  <c:v>37</c:v>
                </c:pt>
                <c:pt idx="8">
                  <c:v>1089</c:v>
                </c:pt>
                <c:pt idx="9">
                  <c:v>0</c:v>
                </c:pt>
                <c:pt idx="10">
                  <c:v>108</c:v>
                </c:pt>
                <c:pt idx="11">
                  <c:v>4</c:v>
                </c:pt>
                <c:pt idx="12">
                  <c:v>21</c:v>
                </c:pt>
                <c:pt idx="13">
                  <c:v>107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BA-4A26-88A2-98541D1DFAC0}"/>
            </c:ext>
          </c:extLst>
        </c:ser>
        <c:ser>
          <c:idx val="1"/>
          <c:order val="1"/>
          <c:tx>
            <c:strRef>
              <c:f>'MH &amp; SA'!$C$26</c:f>
              <c:strCache>
                <c:ptCount val="1"/>
                <c:pt idx="0">
                  <c:v>Medicaid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'MH &amp; SA'!$A$27:$A$41</c:f>
              <c:strCache>
                <c:ptCount val="15"/>
                <c:pt idx="0">
                  <c:v>Assess Eval Test</c:v>
                </c:pt>
                <c:pt idx="1">
                  <c:v>Child 1st CM</c:v>
                </c:pt>
                <c:pt idx="2">
                  <c:v>Crisis</c:v>
                </c:pt>
                <c:pt idx="3">
                  <c:v>Day Treatment</c:v>
                </c:pt>
                <c:pt idx="4">
                  <c:v>Inpatient</c:v>
                </c:pt>
                <c:pt idx="5">
                  <c:v>Intensive In Home</c:v>
                </c:pt>
                <c:pt idx="6">
                  <c:v>MST</c:v>
                </c:pt>
                <c:pt idx="7">
                  <c:v>Other Community</c:v>
                </c:pt>
                <c:pt idx="8">
                  <c:v>Outpatient</c:v>
                </c:pt>
                <c:pt idx="9">
                  <c:v>PRTF</c:v>
                </c:pt>
                <c:pt idx="10">
                  <c:v>Residential</c:v>
                </c:pt>
                <c:pt idx="11">
                  <c:v>Respite</c:v>
                </c:pt>
                <c:pt idx="12">
                  <c:v>SAIOP/COT</c:v>
                </c:pt>
                <c:pt idx="13">
                  <c:v>Telepsychiatry</c:v>
                </c:pt>
                <c:pt idx="14">
                  <c:v>THER Foster Care</c:v>
                </c:pt>
              </c:strCache>
            </c:strRef>
          </c:cat>
          <c:val>
            <c:numRef>
              <c:f>'MH &amp; SA'!$C$27:$C$41</c:f>
              <c:numCache>
                <c:formatCode>#,##0_);[Red]\(#,##0\)</c:formatCode>
                <c:ptCount val="15"/>
                <c:pt idx="0">
                  <c:v>63841</c:v>
                </c:pt>
                <c:pt idx="1">
                  <c:v>206</c:v>
                </c:pt>
                <c:pt idx="2">
                  <c:v>9273</c:v>
                </c:pt>
                <c:pt idx="3">
                  <c:v>2849</c:v>
                </c:pt>
                <c:pt idx="4">
                  <c:v>5357</c:v>
                </c:pt>
                <c:pt idx="5">
                  <c:v>9568</c:v>
                </c:pt>
                <c:pt idx="6">
                  <c:v>1500</c:v>
                </c:pt>
                <c:pt idx="7">
                  <c:v>656</c:v>
                </c:pt>
                <c:pt idx="8">
                  <c:v>92034</c:v>
                </c:pt>
                <c:pt idx="9">
                  <c:v>1627</c:v>
                </c:pt>
                <c:pt idx="10">
                  <c:v>1588</c:v>
                </c:pt>
                <c:pt idx="11">
                  <c:v>442</c:v>
                </c:pt>
                <c:pt idx="12">
                  <c:v>718</c:v>
                </c:pt>
                <c:pt idx="13">
                  <c:v>6233</c:v>
                </c:pt>
                <c:pt idx="14">
                  <c:v>2658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BA-4A26-88A2-98541D1DFA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97352736"/>
        <c:axId val="597353568"/>
      </c:barChart>
      <c:catAx>
        <c:axId val="597352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353568"/>
        <c:crosses val="autoZero"/>
        <c:auto val="1"/>
        <c:lblAlgn val="ctr"/>
        <c:lblOffset val="100"/>
        <c:noMultiLvlLbl val="0"/>
      </c:catAx>
      <c:valAx>
        <c:axId val="597353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3527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baseline="0" dirty="0" smtClean="0">
                <a:effectLst/>
              </a:rPr>
              <a:t> </a:t>
            </a:r>
            <a:endParaRPr lang="en-US" sz="1400" b="1" i="0" u="none" strike="noStrike" baseline="0" dirty="0">
              <a:effectLst/>
            </a:endParaRPr>
          </a:p>
          <a:p>
            <a:pPr>
              <a:defRPr b="1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Dollars Spent</a:t>
            </a:r>
          </a:p>
        </c:rich>
      </c:tx>
      <c:layout>
        <c:manualLayout>
          <c:xMode val="edge"/>
          <c:yMode val="edge"/>
          <c:x val="0.32936510804892083"/>
          <c:y val="1.64378029776152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523391781056382"/>
          <c:y val="0.18395546823837591"/>
          <c:w val="0.83529201016217269"/>
          <c:h val="0.594919532406189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'MH &amp; SA'!$B$3</c:f>
              <c:strCache>
                <c:ptCount val="1"/>
                <c:pt idx="0">
                  <c:v>State Funded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'MH &amp; SA'!$A$4:$A$18</c:f>
              <c:strCache>
                <c:ptCount val="15"/>
                <c:pt idx="0">
                  <c:v>Assess Eval Test</c:v>
                </c:pt>
                <c:pt idx="1">
                  <c:v>Child 1st CM</c:v>
                </c:pt>
                <c:pt idx="2">
                  <c:v>Crisis</c:v>
                </c:pt>
                <c:pt idx="3">
                  <c:v>Day Treatment</c:v>
                </c:pt>
                <c:pt idx="4">
                  <c:v>Inpatient</c:v>
                </c:pt>
                <c:pt idx="5">
                  <c:v>Intensive In Home</c:v>
                </c:pt>
                <c:pt idx="6">
                  <c:v>MST</c:v>
                </c:pt>
                <c:pt idx="7">
                  <c:v>Other Community</c:v>
                </c:pt>
                <c:pt idx="8">
                  <c:v>Outpatient</c:v>
                </c:pt>
                <c:pt idx="9">
                  <c:v>PRTF</c:v>
                </c:pt>
                <c:pt idx="10">
                  <c:v>Residential</c:v>
                </c:pt>
                <c:pt idx="11">
                  <c:v>Respite</c:v>
                </c:pt>
                <c:pt idx="12">
                  <c:v>SAIOP/COT</c:v>
                </c:pt>
                <c:pt idx="13">
                  <c:v>Telepsychiatry</c:v>
                </c:pt>
                <c:pt idx="14">
                  <c:v>THER Foster Care</c:v>
                </c:pt>
              </c:strCache>
            </c:strRef>
          </c:cat>
          <c:val>
            <c:numRef>
              <c:f>'MH &amp; SA'!$B$4:$B$18</c:f>
              <c:numCache>
                <c:formatCode>"$"#,##0.00</c:formatCode>
                <c:ptCount val="15"/>
                <c:pt idx="0">
                  <c:v>82131.520000000004</c:v>
                </c:pt>
                <c:pt idx="1">
                  <c:v>0</c:v>
                </c:pt>
                <c:pt idx="2">
                  <c:v>319228.73</c:v>
                </c:pt>
                <c:pt idx="3">
                  <c:v>299690.49</c:v>
                </c:pt>
                <c:pt idx="4">
                  <c:v>244805.77</c:v>
                </c:pt>
                <c:pt idx="5">
                  <c:v>1128739.08</c:v>
                </c:pt>
                <c:pt idx="6">
                  <c:v>779891.82</c:v>
                </c:pt>
                <c:pt idx="7">
                  <c:v>18607.38</c:v>
                </c:pt>
                <c:pt idx="8">
                  <c:v>418131.13</c:v>
                </c:pt>
                <c:pt idx="9">
                  <c:v>0</c:v>
                </c:pt>
                <c:pt idx="10">
                  <c:v>1102908.08</c:v>
                </c:pt>
                <c:pt idx="11">
                  <c:v>7790</c:v>
                </c:pt>
                <c:pt idx="12">
                  <c:v>41614.629999999997</c:v>
                </c:pt>
                <c:pt idx="13">
                  <c:v>15761.72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9C-441D-BFB4-8E5258621E1D}"/>
            </c:ext>
          </c:extLst>
        </c:ser>
        <c:ser>
          <c:idx val="1"/>
          <c:order val="1"/>
          <c:tx>
            <c:strRef>
              <c:f>'MH &amp; SA'!$C$3</c:f>
              <c:strCache>
                <c:ptCount val="1"/>
                <c:pt idx="0">
                  <c:v>Medicaid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'MH &amp; SA'!$A$4:$A$18</c:f>
              <c:strCache>
                <c:ptCount val="15"/>
                <c:pt idx="0">
                  <c:v>Assess Eval Test</c:v>
                </c:pt>
                <c:pt idx="1">
                  <c:v>Child 1st CM</c:v>
                </c:pt>
                <c:pt idx="2">
                  <c:v>Crisis</c:v>
                </c:pt>
                <c:pt idx="3">
                  <c:v>Day Treatment</c:v>
                </c:pt>
                <c:pt idx="4">
                  <c:v>Inpatient</c:v>
                </c:pt>
                <c:pt idx="5">
                  <c:v>Intensive In Home</c:v>
                </c:pt>
                <c:pt idx="6">
                  <c:v>MST</c:v>
                </c:pt>
                <c:pt idx="7">
                  <c:v>Other Community</c:v>
                </c:pt>
                <c:pt idx="8">
                  <c:v>Outpatient</c:v>
                </c:pt>
                <c:pt idx="9">
                  <c:v>PRTF</c:v>
                </c:pt>
                <c:pt idx="10">
                  <c:v>Residential</c:v>
                </c:pt>
                <c:pt idx="11">
                  <c:v>Respite</c:v>
                </c:pt>
                <c:pt idx="12">
                  <c:v>SAIOP/COT</c:v>
                </c:pt>
                <c:pt idx="13">
                  <c:v>Telepsychiatry</c:v>
                </c:pt>
                <c:pt idx="14">
                  <c:v>THER Foster Care</c:v>
                </c:pt>
              </c:strCache>
            </c:strRef>
          </c:cat>
          <c:val>
            <c:numRef>
              <c:f>'MH &amp; SA'!$C$4:$C$18</c:f>
              <c:numCache>
                <c:formatCode>"$"#,##0.00</c:formatCode>
                <c:ptCount val="15"/>
                <c:pt idx="0">
                  <c:v>13030588.439999999</c:v>
                </c:pt>
                <c:pt idx="1">
                  <c:v>1338370.8400000001</c:v>
                </c:pt>
                <c:pt idx="2">
                  <c:v>6480653.2599999998</c:v>
                </c:pt>
                <c:pt idx="3">
                  <c:v>33599852.579999998</c:v>
                </c:pt>
                <c:pt idx="4">
                  <c:v>57999520.219999999</c:v>
                </c:pt>
                <c:pt idx="5">
                  <c:v>105578510.56</c:v>
                </c:pt>
                <c:pt idx="6">
                  <c:v>17026873.010000002</c:v>
                </c:pt>
                <c:pt idx="7">
                  <c:v>5067968.42</c:v>
                </c:pt>
                <c:pt idx="8">
                  <c:v>73076468.159999996</c:v>
                </c:pt>
                <c:pt idx="9">
                  <c:v>94102395.400000006</c:v>
                </c:pt>
                <c:pt idx="10">
                  <c:v>49042062.990000002</c:v>
                </c:pt>
                <c:pt idx="11">
                  <c:v>1171091.23</c:v>
                </c:pt>
                <c:pt idx="12">
                  <c:v>1464685.36</c:v>
                </c:pt>
                <c:pt idx="13">
                  <c:v>1405086.31</c:v>
                </c:pt>
                <c:pt idx="14">
                  <c:v>50315216.200000003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9C-441D-BFB4-8E5258621E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57761808"/>
        <c:axId val="457760144"/>
      </c:barChart>
      <c:catAx>
        <c:axId val="457761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760144"/>
        <c:crosses val="autoZero"/>
        <c:auto val="1"/>
        <c:lblAlgn val="ctr"/>
        <c:lblOffset val="100"/>
        <c:noMultiLvlLbl val="0"/>
      </c:catAx>
      <c:valAx>
        <c:axId val="457760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7618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E566E-B4C8-44A3-829C-763A86CE5997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5B362-C01C-4F5D-8AC8-02E49D8D9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48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685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859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53D9-C270-41BD-8F4A-8F23DB35FD61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AE2D-2B19-4615-84B1-E77ECAF15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3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53D9-C270-41BD-8F4A-8F23DB35FD61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AE2D-2B19-4615-84B1-E77ECAF15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8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53D9-C270-41BD-8F4A-8F23DB35FD61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AE2D-2B19-4615-84B1-E77ECAF15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35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447801"/>
            <a:ext cx="10517717" cy="4592638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defRPr sz="2800">
                <a:latin typeface="Franklin Gothic Medium" panose="020B0603020102020204" pitchFamily="34" charset="0"/>
              </a:defRPr>
            </a:lvl1pPr>
            <a:lvl2pPr marL="576263" indent="-233363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>
                <a:latin typeface="Franklin Gothic Medium" panose="020B0603020102020204" pitchFamily="34" charset="0"/>
              </a:defRPr>
            </a:lvl2pPr>
            <a:lvl3pPr marL="973138" indent="-228600">
              <a:lnSpc>
                <a:spcPct val="100000"/>
              </a:lnSpc>
              <a:defRPr sz="2000">
                <a:latin typeface="Franklin Gothic Medium" panose="020B06030201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6383" y="6243108"/>
            <a:ext cx="10656007" cy="33020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3"/>
          </p:nvPr>
        </p:nvSpPr>
        <p:spPr>
          <a:xfrm>
            <a:off x="694972" y="6573308"/>
            <a:ext cx="10243961" cy="284692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MEDICAID SAMPLE PRES | MONTH DAY, YYYY | v2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4"/>
          </p:nvPr>
        </p:nvSpPr>
        <p:spPr>
          <a:xfrm>
            <a:off x="11074400" y="6573308"/>
            <a:ext cx="752131" cy="284692"/>
          </a:xfrm>
        </p:spPr>
        <p:txBody>
          <a:bodyPr/>
          <a:lstStyle>
            <a:lvl1pPr>
              <a:defRPr sz="1000">
                <a:solidFill>
                  <a:sysClr val="windowText" lastClr="000000"/>
                </a:solidFill>
                <a:latin typeface="Franklin Gothic Demi Cond" panose="020B0706030402020204" pitchFamily="34" charset="0"/>
              </a:defRPr>
            </a:lvl1pPr>
          </a:lstStyle>
          <a:p>
            <a:fld id="{11F27F3A-B3E9-41ED-AF8F-A365F10BB6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899160" y="624054"/>
            <a:ext cx="10457689" cy="548640"/>
          </a:xfrm>
        </p:spPr>
        <p:txBody>
          <a:bodyPr anchor="t">
            <a:noAutofit/>
          </a:bodyPr>
          <a:lstStyle>
            <a:lvl1pPr algn="l">
              <a:defRPr sz="3600" b="0" i="0" baseline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93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53D9-C270-41BD-8F4A-8F23DB35FD61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AE2D-2B19-4615-84B1-E77ECAF15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39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53D9-C270-41BD-8F4A-8F23DB35FD61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AE2D-2B19-4615-84B1-E77ECAF15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02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53D9-C270-41BD-8F4A-8F23DB35FD61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AE2D-2B19-4615-84B1-E77ECAF15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53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53D9-C270-41BD-8F4A-8F23DB35FD61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AE2D-2B19-4615-84B1-E77ECAF15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6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53D9-C270-41BD-8F4A-8F23DB35FD61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AE2D-2B19-4615-84B1-E77ECAF15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4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53D9-C270-41BD-8F4A-8F23DB35FD61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AE2D-2B19-4615-84B1-E77ECAF15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53D9-C270-41BD-8F4A-8F23DB35FD61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AE2D-2B19-4615-84B1-E77ECAF15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44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053D9-C270-41BD-8F4A-8F23DB35FD61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6AE2D-2B19-4615-84B1-E77ECAF15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0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053D9-C270-41BD-8F4A-8F23DB35FD61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6AE2D-2B19-4615-84B1-E77ECAF15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96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PRTF Census-Snapshot in Time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September 2011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53959831"/>
              </p:ext>
            </p:extLst>
          </p:nvPr>
        </p:nvGraphicFramePr>
        <p:xfrm>
          <a:off x="2763043" y="3173504"/>
          <a:ext cx="2357597" cy="1893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0073">
                  <a:extLst>
                    <a:ext uri="{9D8B030D-6E8A-4147-A177-3AD203B41FA5}">
                      <a16:colId xmlns:a16="http://schemas.microsoft.com/office/drawing/2014/main" val="1359848179"/>
                    </a:ext>
                  </a:extLst>
                </a:gridCol>
                <a:gridCol w="1027524">
                  <a:extLst>
                    <a:ext uri="{9D8B030D-6E8A-4147-A177-3AD203B41FA5}">
                      <a16:colId xmlns:a16="http://schemas.microsoft.com/office/drawing/2014/main" val="1669799600"/>
                    </a:ext>
                  </a:extLst>
                </a:gridCol>
              </a:tblGrid>
              <a:tr h="3786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5634578"/>
                  </a:ext>
                </a:extLst>
              </a:tr>
              <a:tr h="3786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 state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386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0679990"/>
                  </a:ext>
                </a:extLst>
              </a:tr>
              <a:tr h="3786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Border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0092133"/>
                  </a:ext>
                </a:extLst>
              </a:tr>
              <a:tr h="3786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Out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4020583"/>
                  </a:ext>
                </a:extLst>
              </a:tr>
              <a:tr h="3786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431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9141180"/>
                  </a:ext>
                </a:extLst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June 2017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158687803"/>
              </p:ext>
            </p:extLst>
          </p:nvPr>
        </p:nvGraphicFramePr>
        <p:xfrm>
          <a:off x="7218381" y="3173503"/>
          <a:ext cx="2140772" cy="1893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8593">
                  <a:extLst>
                    <a:ext uri="{9D8B030D-6E8A-4147-A177-3AD203B41FA5}">
                      <a16:colId xmlns:a16="http://schemas.microsoft.com/office/drawing/2014/main" val="3520752227"/>
                    </a:ext>
                  </a:extLst>
                </a:gridCol>
                <a:gridCol w="912179">
                  <a:extLst>
                    <a:ext uri="{9D8B030D-6E8A-4147-A177-3AD203B41FA5}">
                      <a16:colId xmlns:a16="http://schemas.microsoft.com/office/drawing/2014/main" val="2819835511"/>
                    </a:ext>
                  </a:extLst>
                </a:gridCol>
              </a:tblGrid>
              <a:tr h="3786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934461"/>
                  </a:ext>
                </a:extLst>
              </a:tr>
              <a:tr h="3786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 state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533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8674734"/>
                  </a:ext>
                </a:extLst>
              </a:tr>
              <a:tr h="3786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Border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2963900"/>
                  </a:ext>
                </a:extLst>
              </a:tr>
              <a:tr h="3786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Out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5385196"/>
                  </a:ext>
                </a:extLst>
              </a:tr>
              <a:tr h="3786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727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7523598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1" y="-386875"/>
            <a:ext cx="20520188" cy="84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78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PRTF Average and Median </a:t>
            </a:r>
            <a:br>
              <a:rPr lang="en-US" dirty="0" smtClean="0"/>
            </a:br>
            <a:r>
              <a:rPr lang="en-US" dirty="0" smtClean="0"/>
              <a:t>Lengths of Stay 2017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312445"/>
              </p:ext>
            </p:extLst>
          </p:nvPr>
        </p:nvGraphicFramePr>
        <p:xfrm>
          <a:off x="977463" y="2848302"/>
          <a:ext cx="8965322" cy="1316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0851">
                  <a:extLst>
                    <a:ext uri="{9D8B030D-6E8A-4147-A177-3AD203B41FA5}">
                      <a16:colId xmlns:a16="http://schemas.microsoft.com/office/drawing/2014/main" val="3419008661"/>
                    </a:ext>
                  </a:extLst>
                </a:gridCol>
                <a:gridCol w="2240851">
                  <a:extLst>
                    <a:ext uri="{9D8B030D-6E8A-4147-A177-3AD203B41FA5}">
                      <a16:colId xmlns:a16="http://schemas.microsoft.com/office/drawing/2014/main" val="2172287201"/>
                    </a:ext>
                  </a:extLst>
                </a:gridCol>
                <a:gridCol w="2241810">
                  <a:extLst>
                    <a:ext uri="{9D8B030D-6E8A-4147-A177-3AD203B41FA5}">
                      <a16:colId xmlns:a16="http://schemas.microsoft.com/office/drawing/2014/main" val="472271249"/>
                    </a:ext>
                  </a:extLst>
                </a:gridCol>
                <a:gridCol w="2241810">
                  <a:extLst>
                    <a:ext uri="{9D8B030D-6E8A-4147-A177-3AD203B41FA5}">
                      <a16:colId xmlns:a16="http://schemas.microsoft.com/office/drawing/2014/main" val="3627087247"/>
                    </a:ext>
                  </a:extLst>
                </a:gridCol>
              </a:tblGrid>
              <a:tr h="6582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Average LOS 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Average LOS 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Median LOS 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Median LOS 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6000049"/>
                  </a:ext>
                </a:extLst>
              </a:tr>
              <a:tr h="6582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01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3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152650" y="1021279"/>
            <a:ext cx="7885642" cy="501916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Medicaid, MHBG, and State Funds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Medicaid Encounter Data from CCNC and Paid </a:t>
            </a:r>
            <a:r>
              <a:rPr lang="en-US" dirty="0" err="1" smtClean="0"/>
              <a:t>NCTracks</a:t>
            </a:r>
            <a:r>
              <a:rPr lang="en-US" dirty="0" smtClean="0"/>
              <a:t> Data through October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98370" y="475014"/>
            <a:ext cx="7839923" cy="546265"/>
          </a:xfrm>
        </p:spPr>
        <p:txBody>
          <a:bodyPr/>
          <a:lstStyle/>
          <a:p>
            <a:r>
              <a:rPr lang="en-US" dirty="0" smtClean="0"/>
              <a:t>Child MH and SA Services SFY17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2046288" y="1554147"/>
          <a:ext cx="8194200" cy="457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731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152650" y="985511"/>
            <a:ext cx="7888288" cy="505492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Medicaid, MHBG, and State Funds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2650" y="6436426"/>
            <a:ext cx="7885642" cy="296882"/>
          </a:xfrm>
        </p:spPr>
        <p:txBody>
          <a:bodyPr/>
          <a:lstStyle/>
          <a:p>
            <a:r>
              <a:rPr lang="en-US" dirty="0"/>
              <a:t>Medicaid Encounter Data from CCNC and Paid </a:t>
            </a:r>
            <a:r>
              <a:rPr lang="en-US" dirty="0" err="1"/>
              <a:t>NCTracks</a:t>
            </a:r>
            <a:r>
              <a:rPr lang="en-US" dirty="0"/>
              <a:t> Data through October 2017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33680" y="439387"/>
            <a:ext cx="7804613" cy="546124"/>
          </a:xfrm>
        </p:spPr>
        <p:txBody>
          <a:bodyPr/>
          <a:lstStyle/>
          <a:p>
            <a:r>
              <a:rPr lang="en-US" dirty="0" smtClean="0"/>
              <a:t>Child MH and SA Services SFY17 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2152650" y="1518381"/>
          <a:ext cx="7885642" cy="4779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5160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832758" y="6321365"/>
            <a:ext cx="7902040" cy="420747"/>
          </a:xfrm>
        </p:spPr>
        <p:txBody>
          <a:bodyPr/>
          <a:lstStyle/>
          <a:p>
            <a:r>
              <a:rPr lang="en-US" dirty="0"/>
              <a:t>Medicaid Encounter Data from CCNC and Paid </a:t>
            </a:r>
            <a:r>
              <a:rPr lang="en-US" dirty="0" err="1"/>
              <a:t>NCTracks</a:t>
            </a:r>
            <a:r>
              <a:rPr lang="en-US" dirty="0"/>
              <a:t> Data through October 2017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F27F3A-B3E9-41ED-AF8F-A365F10BB65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MH and SA Services SFY17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0978" y="1608999"/>
            <a:ext cx="5494276" cy="42760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4284" y="2030681"/>
            <a:ext cx="5176356" cy="3723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1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Core Strategies: </a:t>
            </a:r>
            <a:br>
              <a:rPr lang="en-US" dirty="0" smtClean="0"/>
            </a:br>
            <a:r>
              <a:rPr lang="en-US" dirty="0" smtClean="0"/>
              <a:t>Prevention of Restraint and Seclusion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6151"/>
            <a:ext cx="10515600" cy="3990811"/>
          </a:xfrm>
        </p:spPr>
        <p:txBody>
          <a:bodyPr/>
          <a:lstStyle/>
          <a:p>
            <a:r>
              <a:rPr lang="en-US" dirty="0" smtClean="0"/>
              <a:t>Leadership</a:t>
            </a:r>
          </a:p>
          <a:p>
            <a:r>
              <a:rPr lang="en-US" dirty="0" smtClean="0"/>
              <a:t>Use of data to inform practice</a:t>
            </a:r>
          </a:p>
          <a:p>
            <a:r>
              <a:rPr lang="en-US" dirty="0" smtClean="0"/>
              <a:t>Workforce development</a:t>
            </a:r>
          </a:p>
          <a:p>
            <a:r>
              <a:rPr lang="en-US" dirty="0" smtClean="0"/>
              <a:t>Use of seclusion and restraint prevention tools</a:t>
            </a:r>
          </a:p>
          <a:p>
            <a:r>
              <a:rPr lang="en-US" dirty="0" smtClean="0"/>
              <a:t>Youth and family voice/choice/roles</a:t>
            </a:r>
          </a:p>
          <a:p>
            <a:r>
              <a:rPr lang="en-US" dirty="0" smtClean="0"/>
              <a:t>Debriefing techniques</a:t>
            </a:r>
          </a:p>
        </p:txBody>
      </p:sp>
    </p:spTree>
    <p:extLst>
      <p:ext uri="{BB962C8B-B14F-4D97-AF65-F5344CB8AC3E}">
        <p14:creationId xmlns:p14="http://schemas.microsoft.com/office/powerpoint/2010/main" val="1354891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Core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Target Audience:  PRTFs, Child Facility Based Crisis Services, State Adolescent Psychiatric Units</a:t>
            </a:r>
          </a:p>
          <a:p>
            <a:r>
              <a:rPr lang="en-US" dirty="0" smtClean="0"/>
              <a:t>May 21-22 Kick-Off Training</a:t>
            </a:r>
          </a:p>
          <a:p>
            <a:r>
              <a:rPr lang="en-US" dirty="0" smtClean="0"/>
              <a:t>Year of conference calls/webinars for targeted programs</a:t>
            </a:r>
          </a:p>
          <a:p>
            <a:r>
              <a:rPr lang="en-US" dirty="0" smtClean="0"/>
              <a:t>3-5 facilities can apply for site visits and additional consultation</a:t>
            </a:r>
          </a:p>
          <a:p>
            <a:r>
              <a:rPr lang="en-US" dirty="0" smtClean="0"/>
              <a:t>Consultation to a State Team</a:t>
            </a:r>
          </a:p>
          <a:p>
            <a:r>
              <a:rPr lang="en-US" dirty="0" smtClean="0"/>
              <a:t>State Team develops recommendations to align policy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476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Bridges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Best Practices in Child Residential</a:t>
            </a:r>
          </a:p>
          <a:p>
            <a:r>
              <a:rPr lang="en-US" dirty="0" smtClean="0"/>
              <a:t>Strengthening ties between residential intervention, family, and community</a:t>
            </a:r>
          </a:p>
          <a:p>
            <a:r>
              <a:rPr lang="en-US" dirty="0" smtClean="0"/>
              <a:t>Move from control/coercion to collaboration</a:t>
            </a:r>
          </a:p>
          <a:p>
            <a:r>
              <a:rPr lang="en-US" dirty="0" smtClean="0"/>
              <a:t>Increased youth and family voice, choice, roles, and engagement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169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236</Words>
  <Application>Microsoft Office PowerPoint</Application>
  <PresentationFormat>Widescreen</PresentationFormat>
  <Paragraphs>66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Franklin Gothic Demi Cond</vt:lpstr>
      <vt:lpstr>Franklin Gothic Medium</vt:lpstr>
      <vt:lpstr>Franklin Gothic Medium Cond</vt:lpstr>
      <vt:lpstr>Times New Roman</vt:lpstr>
      <vt:lpstr>Office Theme</vt:lpstr>
      <vt:lpstr>PRTF Census-Snapshot in Time</vt:lpstr>
      <vt:lpstr>PRTF Average and Median  Lengths of Stay 2017</vt:lpstr>
      <vt:lpstr>Child MH and SA Services SFY17</vt:lpstr>
      <vt:lpstr>Child MH and SA Services SFY17 </vt:lpstr>
      <vt:lpstr>Child MH and SA Services SFY17</vt:lpstr>
      <vt:lpstr>Six Core Strategies:  Prevention of Restraint and Seclusion </vt:lpstr>
      <vt:lpstr>Six Core Strategies</vt:lpstr>
      <vt:lpstr>Building Bridges Initiative</vt:lpstr>
    </vt:vector>
  </TitlesOfParts>
  <Company>UNC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Lackmann, Lisa</dc:creator>
  <cp:lastModifiedBy>Lackmann, Lisa</cp:lastModifiedBy>
  <cp:revision>3</cp:revision>
  <dcterms:created xsi:type="dcterms:W3CDTF">2018-03-28T14:22:05Z</dcterms:created>
  <dcterms:modified xsi:type="dcterms:W3CDTF">2018-03-28T14:39:18Z</dcterms:modified>
</cp:coreProperties>
</file>