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3" r:id="rId3"/>
    <p:sldId id="258" r:id="rId4"/>
    <p:sldId id="265" r:id="rId5"/>
    <p:sldId id="266" r:id="rId6"/>
    <p:sldId id="267" r:id="rId7"/>
    <p:sldId id="268" r:id="rId8"/>
    <p:sldId id="269" r:id="rId9"/>
    <p:sldId id="270" r:id="rId10"/>
    <p:sldId id="271" r:id="rId11"/>
    <p:sldId id="264" r:id="rId12"/>
    <p:sldId id="260" r:id="rId13"/>
    <p:sldId id="259" r:id="rId14"/>
    <p:sldId id="261" r:id="rId15"/>
    <p:sldId id="274" r:id="rId16"/>
    <p:sldId id="275"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6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76" autoAdjust="0"/>
  </p:normalViewPr>
  <p:slideViewPr>
    <p:cSldViewPr snapToGrid="0" snapToObjects="1">
      <p:cViewPr>
        <p:scale>
          <a:sx n="50" d="100"/>
          <a:sy n="50" d="100"/>
        </p:scale>
        <p:origin x="96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CB22A9-0F4D-48C9-9FD2-FE648AC15728}"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n-US"/>
        </a:p>
      </dgm:t>
    </dgm:pt>
    <dgm:pt modelId="{96764405-3EC8-41E7-8B52-186112654DC7}">
      <dgm:prSet phldrT="[Text]" custT="1"/>
      <dgm:spPr/>
      <dgm:t>
        <a:bodyPr/>
        <a:lstStyle/>
        <a:p>
          <a:r>
            <a:rPr lang="en-US" sz="4000" b="1" dirty="0">
              <a:effectLst>
                <a:outerShdw blurRad="38100" dist="38100" dir="2700000" algn="tl">
                  <a:srgbClr val="000000">
                    <a:alpha val="43137"/>
                  </a:srgbClr>
                </a:outerShdw>
              </a:effectLst>
            </a:rPr>
            <a:t>NC SMHI Recommendations</a:t>
          </a:r>
        </a:p>
      </dgm:t>
    </dgm:pt>
    <dgm:pt modelId="{BF4F92DE-852D-43B8-ADA0-C660623039C0}" type="parTrans" cxnId="{4BC2276E-67EC-44DC-AAC6-791B49A971DF}">
      <dgm:prSet/>
      <dgm:spPr/>
      <dgm:t>
        <a:bodyPr/>
        <a:lstStyle/>
        <a:p>
          <a:endParaRPr lang="en-US"/>
        </a:p>
      </dgm:t>
    </dgm:pt>
    <dgm:pt modelId="{10B77F8B-C41F-4F59-973E-44718B4F0FCC}" type="sibTrans" cxnId="{4BC2276E-67EC-44DC-AAC6-791B49A971DF}">
      <dgm:prSet/>
      <dgm:spPr/>
      <dgm:t>
        <a:bodyPr/>
        <a:lstStyle/>
        <a:p>
          <a:endParaRPr lang="en-US"/>
        </a:p>
      </dgm:t>
    </dgm:pt>
    <dgm:pt modelId="{CAD5C1EE-01F2-4F5E-BB2A-2A3D0F86EE13}">
      <dgm:prSet phldrT="[Text]"/>
      <dgm:spPr/>
      <dgm:t>
        <a:bodyPr/>
        <a:lstStyle/>
        <a:p>
          <a:endParaRPr lang="en-US" b="1" dirty="0"/>
        </a:p>
        <a:p>
          <a:endParaRPr lang="en-US" b="1" dirty="0"/>
        </a:p>
        <a:p>
          <a:endParaRPr lang="en-US" b="1" dirty="0"/>
        </a:p>
        <a:p>
          <a:r>
            <a:rPr lang="en-US" b="1" dirty="0"/>
            <a:t>What:</a:t>
          </a:r>
        </a:p>
        <a:p>
          <a:r>
            <a:rPr lang="en-US" dirty="0"/>
            <a:t>Create a Continuum of Supports and Services</a:t>
          </a:r>
        </a:p>
      </dgm:t>
    </dgm:pt>
    <dgm:pt modelId="{8685081C-9340-4316-BB0C-F38E1FF39806}" type="parTrans" cxnId="{A3036B7E-9A35-4D1A-9922-7A048DA1C6BB}">
      <dgm:prSet/>
      <dgm:spPr/>
      <dgm:t>
        <a:bodyPr/>
        <a:lstStyle/>
        <a:p>
          <a:endParaRPr lang="en-US"/>
        </a:p>
      </dgm:t>
    </dgm:pt>
    <dgm:pt modelId="{DEADD13C-6D16-401C-B672-362D28246053}" type="sibTrans" cxnId="{A3036B7E-9A35-4D1A-9922-7A048DA1C6BB}">
      <dgm:prSet/>
      <dgm:spPr/>
      <dgm:t>
        <a:bodyPr/>
        <a:lstStyle/>
        <a:p>
          <a:endParaRPr lang="en-US"/>
        </a:p>
      </dgm:t>
    </dgm:pt>
    <dgm:pt modelId="{2E480626-047D-4011-AAD2-930D9D6F05E2}">
      <dgm:prSet phldrT="[Text]" custT="1"/>
      <dgm:spPr/>
      <dgm:t>
        <a:bodyPr/>
        <a:lstStyle/>
        <a:p>
          <a:endParaRPr lang="en-US" sz="3000" b="1" dirty="0"/>
        </a:p>
        <a:p>
          <a:endParaRPr lang="en-US" sz="3000" b="1" dirty="0"/>
        </a:p>
        <a:p>
          <a:endParaRPr lang="en-US" sz="2500" b="1" dirty="0"/>
        </a:p>
        <a:p>
          <a:r>
            <a:rPr lang="en-US" sz="2500" b="1" dirty="0"/>
            <a:t>How</a:t>
          </a:r>
          <a:r>
            <a:rPr lang="en-US" sz="2500" dirty="0"/>
            <a:t>:</a:t>
          </a:r>
        </a:p>
        <a:p>
          <a:r>
            <a:rPr lang="en-US" sz="2500" dirty="0"/>
            <a:t>Make it Sustainable</a:t>
          </a:r>
        </a:p>
        <a:p>
          <a:endParaRPr lang="en-US" sz="800" dirty="0"/>
        </a:p>
        <a:p>
          <a:endParaRPr lang="en-US" sz="800" dirty="0"/>
        </a:p>
        <a:p>
          <a:endParaRPr lang="en-US" sz="1200" dirty="0"/>
        </a:p>
        <a:p>
          <a:endParaRPr lang="en-US" sz="1200" dirty="0"/>
        </a:p>
      </dgm:t>
    </dgm:pt>
    <dgm:pt modelId="{4DE8C84E-2815-43A1-9C57-3B7B9D2047A3}" type="parTrans" cxnId="{7B372310-9137-4FA1-809A-EEAB9011CAA3}">
      <dgm:prSet/>
      <dgm:spPr/>
      <dgm:t>
        <a:bodyPr/>
        <a:lstStyle/>
        <a:p>
          <a:endParaRPr lang="en-US"/>
        </a:p>
      </dgm:t>
    </dgm:pt>
    <dgm:pt modelId="{98DB0DB6-E6AE-466F-9EB8-5CD5B436AE93}" type="sibTrans" cxnId="{7B372310-9137-4FA1-809A-EEAB9011CAA3}">
      <dgm:prSet/>
      <dgm:spPr/>
      <dgm:t>
        <a:bodyPr/>
        <a:lstStyle/>
        <a:p>
          <a:endParaRPr lang="en-US"/>
        </a:p>
      </dgm:t>
    </dgm:pt>
    <dgm:pt modelId="{E26C7D15-CFC3-4787-B9D5-58FF2FAB1A46}">
      <dgm:prSet phldrT="[Text]" custT="1"/>
      <dgm:spPr/>
      <dgm:t>
        <a:bodyPr/>
        <a:lstStyle/>
        <a:p>
          <a:endParaRPr lang="en-US" sz="3000" b="1" dirty="0"/>
        </a:p>
        <a:p>
          <a:endParaRPr lang="en-US" sz="3000" b="1" dirty="0"/>
        </a:p>
        <a:p>
          <a:endParaRPr lang="en-US" sz="3000" b="1" dirty="0"/>
        </a:p>
        <a:p>
          <a:r>
            <a:rPr lang="en-US" sz="2500" b="1" dirty="0"/>
            <a:t>Who:</a:t>
          </a:r>
        </a:p>
        <a:p>
          <a:r>
            <a:rPr lang="en-US" sz="2500" b="0" dirty="0"/>
            <a:t>Engage Stakeholders </a:t>
          </a:r>
        </a:p>
        <a:p>
          <a:endParaRPr lang="en-US" sz="800" b="1" dirty="0"/>
        </a:p>
        <a:p>
          <a:endParaRPr lang="en-US" sz="800" b="1" dirty="0"/>
        </a:p>
        <a:p>
          <a:endParaRPr lang="en-US" sz="800" b="1" dirty="0"/>
        </a:p>
        <a:p>
          <a:endParaRPr lang="en-US" sz="800" b="1" dirty="0"/>
        </a:p>
        <a:p>
          <a:endParaRPr lang="en-US" sz="800" b="1" dirty="0"/>
        </a:p>
      </dgm:t>
    </dgm:pt>
    <dgm:pt modelId="{19CB66DD-66F7-48FF-A1DE-9D6F5E513E9F}" type="parTrans" cxnId="{00A4446A-3D38-4F80-B183-601526073D1D}">
      <dgm:prSet/>
      <dgm:spPr/>
      <dgm:t>
        <a:bodyPr/>
        <a:lstStyle/>
        <a:p>
          <a:endParaRPr lang="en-US"/>
        </a:p>
      </dgm:t>
    </dgm:pt>
    <dgm:pt modelId="{68B3BE54-4D35-49F7-B8D2-D83AAAAB9AF1}" type="sibTrans" cxnId="{00A4446A-3D38-4F80-B183-601526073D1D}">
      <dgm:prSet/>
      <dgm:spPr/>
      <dgm:t>
        <a:bodyPr/>
        <a:lstStyle/>
        <a:p>
          <a:endParaRPr lang="en-US"/>
        </a:p>
      </dgm:t>
    </dgm:pt>
    <dgm:pt modelId="{E64C3900-3C72-4CBB-B3E9-17F7433A0BDD}" type="pres">
      <dgm:prSet presAssocID="{E8CB22A9-0F4D-48C9-9FD2-FE648AC15728}" presName="composite" presStyleCnt="0">
        <dgm:presLayoutVars>
          <dgm:chMax val="1"/>
          <dgm:dir/>
          <dgm:resizeHandles val="exact"/>
        </dgm:presLayoutVars>
      </dgm:prSet>
      <dgm:spPr/>
    </dgm:pt>
    <dgm:pt modelId="{F6264F8B-0AEE-4E6E-AEA1-58BA59BF1A95}" type="pres">
      <dgm:prSet presAssocID="{96764405-3EC8-41E7-8B52-186112654DC7}" presName="roof" presStyleLbl="dkBgShp" presStyleIdx="0" presStyleCnt="2" custLinFactNeighborX="-9047"/>
      <dgm:spPr/>
    </dgm:pt>
    <dgm:pt modelId="{21726E91-A850-477B-A33B-DF1D446BB31C}" type="pres">
      <dgm:prSet presAssocID="{96764405-3EC8-41E7-8B52-186112654DC7}" presName="pillars" presStyleCnt="0"/>
      <dgm:spPr/>
    </dgm:pt>
    <dgm:pt modelId="{E0615F7F-AAB7-4B62-A7E5-384BF3D838DC}" type="pres">
      <dgm:prSet presAssocID="{96764405-3EC8-41E7-8B52-186112654DC7}" presName="pillar1" presStyleLbl="node1" presStyleIdx="0" presStyleCnt="3">
        <dgm:presLayoutVars>
          <dgm:bulletEnabled val="1"/>
        </dgm:presLayoutVars>
      </dgm:prSet>
      <dgm:spPr/>
    </dgm:pt>
    <dgm:pt modelId="{1464E38A-6F5D-4346-AD47-1559803E4A68}" type="pres">
      <dgm:prSet presAssocID="{2E480626-047D-4011-AAD2-930D9D6F05E2}" presName="pillarX" presStyleLbl="node1" presStyleIdx="1" presStyleCnt="3">
        <dgm:presLayoutVars>
          <dgm:bulletEnabled val="1"/>
        </dgm:presLayoutVars>
      </dgm:prSet>
      <dgm:spPr/>
    </dgm:pt>
    <dgm:pt modelId="{2D21988A-454E-445F-AAF9-EA06A98AA61E}" type="pres">
      <dgm:prSet presAssocID="{E26C7D15-CFC3-4787-B9D5-58FF2FAB1A46}" presName="pillarX" presStyleLbl="node1" presStyleIdx="2" presStyleCnt="3">
        <dgm:presLayoutVars>
          <dgm:bulletEnabled val="1"/>
        </dgm:presLayoutVars>
      </dgm:prSet>
      <dgm:spPr/>
    </dgm:pt>
    <dgm:pt modelId="{CE2414E1-D9B3-459D-AC93-78A4BA6BCEE9}" type="pres">
      <dgm:prSet presAssocID="{96764405-3EC8-41E7-8B52-186112654DC7}" presName="base" presStyleLbl="dkBgShp" presStyleIdx="1" presStyleCnt="2" custLinFactNeighborX="-7402"/>
      <dgm:spPr/>
    </dgm:pt>
  </dgm:ptLst>
  <dgm:cxnLst>
    <dgm:cxn modelId="{F7CD7E03-FED9-4160-97D6-9995A251CD97}" type="presOf" srcId="{CAD5C1EE-01F2-4F5E-BB2A-2A3D0F86EE13}" destId="{E0615F7F-AAB7-4B62-A7E5-384BF3D838DC}" srcOrd="0" destOrd="0" presId="urn:microsoft.com/office/officeart/2005/8/layout/hList3"/>
    <dgm:cxn modelId="{7B372310-9137-4FA1-809A-EEAB9011CAA3}" srcId="{96764405-3EC8-41E7-8B52-186112654DC7}" destId="{2E480626-047D-4011-AAD2-930D9D6F05E2}" srcOrd="1" destOrd="0" parTransId="{4DE8C84E-2815-43A1-9C57-3B7B9D2047A3}" sibTransId="{98DB0DB6-E6AE-466F-9EB8-5CD5B436AE93}"/>
    <dgm:cxn modelId="{59DF8562-9472-4CA3-8C3D-D0C5E7368119}" type="presOf" srcId="{E26C7D15-CFC3-4787-B9D5-58FF2FAB1A46}" destId="{2D21988A-454E-445F-AAF9-EA06A98AA61E}" srcOrd="0" destOrd="0" presId="urn:microsoft.com/office/officeart/2005/8/layout/hList3"/>
    <dgm:cxn modelId="{1080B362-D6F4-4DE1-880A-70B031DBAD00}" type="presOf" srcId="{2E480626-047D-4011-AAD2-930D9D6F05E2}" destId="{1464E38A-6F5D-4346-AD47-1559803E4A68}" srcOrd="0" destOrd="0" presId="urn:microsoft.com/office/officeart/2005/8/layout/hList3"/>
    <dgm:cxn modelId="{00A4446A-3D38-4F80-B183-601526073D1D}" srcId="{96764405-3EC8-41E7-8B52-186112654DC7}" destId="{E26C7D15-CFC3-4787-B9D5-58FF2FAB1A46}" srcOrd="2" destOrd="0" parTransId="{19CB66DD-66F7-48FF-A1DE-9D6F5E513E9F}" sibTransId="{68B3BE54-4D35-49F7-B8D2-D83AAAAB9AF1}"/>
    <dgm:cxn modelId="{4BC2276E-67EC-44DC-AAC6-791B49A971DF}" srcId="{E8CB22A9-0F4D-48C9-9FD2-FE648AC15728}" destId="{96764405-3EC8-41E7-8B52-186112654DC7}" srcOrd="0" destOrd="0" parTransId="{BF4F92DE-852D-43B8-ADA0-C660623039C0}" sibTransId="{10B77F8B-C41F-4F59-973E-44718B4F0FCC}"/>
    <dgm:cxn modelId="{34245B7B-3A29-4C1C-B83D-EDF03EB1CDF0}" type="presOf" srcId="{E8CB22A9-0F4D-48C9-9FD2-FE648AC15728}" destId="{E64C3900-3C72-4CBB-B3E9-17F7433A0BDD}" srcOrd="0" destOrd="0" presId="urn:microsoft.com/office/officeart/2005/8/layout/hList3"/>
    <dgm:cxn modelId="{A3036B7E-9A35-4D1A-9922-7A048DA1C6BB}" srcId="{96764405-3EC8-41E7-8B52-186112654DC7}" destId="{CAD5C1EE-01F2-4F5E-BB2A-2A3D0F86EE13}" srcOrd="0" destOrd="0" parTransId="{8685081C-9340-4316-BB0C-F38E1FF39806}" sibTransId="{DEADD13C-6D16-401C-B672-362D28246053}"/>
    <dgm:cxn modelId="{837AA19C-CF0A-4FF9-A8CD-B35D32ECC3D6}" type="presOf" srcId="{96764405-3EC8-41E7-8B52-186112654DC7}" destId="{F6264F8B-0AEE-4E6E-AEA1-58BA59BF1A95}" srcOrd="0" destOrd="0" presId="urn:microsoft.com/office/officeart/2005/8/layout/hList3"/>
    <dgm:cxn modelId="{BFB52F98-BAE3-4877-A332-94984476CEA8}" type="presParOf" srcId="{E64C3900-3C72-4CBB-B3E9-17F7433A0BDD}" destId="{F6264F8B-0AEE-4E6E-AEA1-58BA59BF1A95}" srcOrd="0" destOrd="0" presId="urn:microsoft.com/office/officeart/2005/8/layout/hList3"/>
    <dgm:cxn modelId="{FE008CFB-545F-404A-9800-3A046847A277}" type="presParOf" srcId="{E64C3900-3C72-4CBB-B3E9-17F7433A0BDD}" destId="{21726E91-A850-477B-A33B-DF1D446BB31C}" srcOrd="1" destOrd="0" presId="urn:microsoft.com/office/officeart/2005/8/layout/hList3"/>
    <dgm:cxn modelId="{73D79029-10E8-4B60-9CC1-DED026D90F3D}" type="presParOf" srcId="{21726E91-A850-477B-A33B-DF1D446BB31C}" destId="{E0615F7F-AAB7-4B62-A7E5-384BF3D838DC}" srcOrd="0" destOrd="0" presId="urn:microsoft.com/office/officeart/2005/8/layout/hList3"/>
    <dgm:cxn modelId="{9DBE457A-6450-4564-8E7C-E62DB34BAC2E}" type="presParOf" srcId="{21726E91-A850-477B-A33B-DF1D446BB31C}" destId="{1464E38A-6F5D-4346-AD47-1559803E4A68}" srcOrd="1" destOrd="0" presId="urn:microsoft.com/office/officeart/2005/8/layout/hList3"/>
    <dgm:cxn modelId="{0FA355C9-ED2D-4FFD-A577-9068370432E8}" type="presParOf" srcId="{21726E91-A850-477B-A33B-DF1D446BB31C}" destId="{2D21988A-454E-445F-AAF9-EA06A98AA61E}" srcOrd="2" destOrd="0" presId="urn:microsoft.com/office/officeart/2005/8/layout/hList3"/>
    <dgm:cxn modelId="{BC61E716-2651-4200-8D32-A6B98A7F0BBF}" type="presParOf" srcId="{E64C3900-3C72-4CBB-B3E9-17F7433A0BDD}" destId="{CE2414E1-D9B3-459D-AC93-78A4BA6BCEE9}"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64F8B-0AEE-4E6E-AEA1-58BA59BF1A95}">
      <dsp:nvSpPr>
        <dsp:cNvPr id="0" name=""/>
        <dsp:cNvSpPr/>
      </dsp:nvSpPr>
      <dsp:spPr>
        <a:xfrm>
          <a:off x="0" y="0"/>
          <a:ext cx="6637361" cy="1720755"/>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effectLst>
                <a:outerShdw blurRad="38100" dist="38100" dir="2700000" algn="tl">
                  <a:srgbClr val="000000">
                    <a:alpha val="43137"/>
                  </a:srgbClr>
                </a:outerShdw>
              </a:effectLst>
            </a:rPr>
            <a:t>NC SMHI Recommendations</a:t>
          </a:r>
        </a:p>
      </dsp:txBody>
      <dsp:txXfrm>
        <a:off x="0" y="0"/>
        <a:ext cx="6637361" cy="1720755"/>
      </dsp:txXfrm>
    </dsp:sp>
    <dsp:sp modelId="{E0615F7F-AAB7-4B62-A7E5-384BF3D838DC}">
      <dsp:nvSpPr>
        <dsp:cNvPr id="0" name=""/>
        <dsp:cNvSpPr/>
      </dsp:nvSpPr>
      <dsp:spPr>
        <a:xfrm>
          <a:off x="3240" y="1720755"/>
          <a:ext cx="2210293" cy="361358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US" sz="2500" b="1" kern="1200" dirty="0"/>
        </a:p>
        <a:p>
          <a:pPr marL="0" lvl="0" indent="0" algn="ctr" defTabSz="1111250">
            <a:lnSpc>
              <a:spcPct val="90000"/>
            </a:lnSpc>
            <a:spcBef>
              <a:spcPct val="0"/>
            </a:spcBef>
            <a:spcAft>
              <a:spcPct val="35000"/>
            </a:spcAft>
            <a:buNone/>
          </a:pPr>
          <a:endParaRPr lang="en-US" sz="2500" b="1" kern="1200" dirty="0"/>
        </a:p>
        <a:p>
          <a:pPr marL="0" lvl="0" indent="0" algn="ctr" defTabSz="1111250">
            <a:lnSpc>
              <a:spcPct val="90000"/>
            </a:lnSpc>
            <a:spcBef>
              <a:spcPct val="0"/>
            </a:spcBef>
            <a:spcAft>
              <a:spcPct val="35000"/>
            </a:spcAft>
            <a:buNone/>
          </a:pPr>
          <a:endParaRPr lang="en-US" sz="2500" b="1" kern="1200" dirty="0"/>
        </a:p>
        <a:p>
          <a:pPr marL="0" lvl="0" indent="0" algn="ctr" defTabSz="1111250">
            <a:lnSpc>
              <a:spcPct val="90000"/>
            </a:lnSpc>
            <a:spcBef>
              <a:spcPct val="0"/>
            </a:spcBef>
            <a:spcAft>
              <a:spcPct val="35000"/>
            </a:spcAft>
            <a:buNone/>
          </a:pPr>
          <a:r>
            <a:rPr lang="en-US" sz="2500" b="1" kern="1200" dirty="0"/>
            <a:t>What:</a:t>
          </a:r>
        </a:p>
        <a:p>
          <a:pPr marL="0" lvl="0" indent="0" algn="ctr" defTabSz="1111250">
            <a:lnSpc>
              <a:spcPct val="90000"/>
            </a:lnSpc>
            <a:spcBef>
              <a:spcPct val="0"/>
            </a:spcBef>
            <a:spcAft>
              <a:spcPct val="35000"/>
            </a:spcAft>
            <a:buNone/>
          </a:pPr>
          <a:r>
            <a:rPr lang="en-US" sz="2500" kern="1200" dirty="0"/>
            <a:t>Create a Continuum of Supports and Services</a:t>
          </a:r>
        </a:p>
      </dsp:txBody>
      <dsp:txXfrm>
        <a:off x="3240" y="1720755"/>
        <a:ext cx="2210293" cy="3613586"/>
      </dsp:txXfrm>
    </dsp:sp>
    <dsp:sp modelId="{1464E38A-6F5D-4346-AD47-1559803E4A68}">
      <dsp:nvSpPr>
        <dsp:cNvPr id="0" name=""/>
        <dsp:cNvSpPr/>
      </dsp:nvSpPr>
      <dsp:spPr>
        <a:xfrm>
          <a:off x="2213533" y="1720755"/>
          <a:ext cx="2210293" cy="361358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endParaRPr lang="en-US" sz="3000" b="1" kern="1200" dirty="0"/>
        </a:p>
        <a:p>
          <a:pPr marL="0" lvl="0" indent="0" algn="ctr" defTabSz="1333500">
            <a:lnSpc>
              <a:spcPct val="90000"/>
            </a:lnSpc>
            <a:spcBef>
              <a:spcPct val="0"/>
            </a:spcBef>
            <a:spcAft>
              <a:spcPct val="35000"/>
            </a:spcAft>
            <a:buNone/>
          </a:pPr>
          <a:endParaRPr lang="en-US" sz="3000" b="1" kern="1200" dirty="0"/>
        </a:p>
        <a:p>
          <a:pPr marL="0" lvl="0" indent="0" algn="ctr" defTabSz="1333500">
            <a:lnSpc>
              <a:spcPct val="90000"/>
            </a:lnSpc>
            <a:spcBef>
              <a:spcPct val="0"/>
            </a:spcBef>
            <a:spcAft>
              <a:spcPct val="35000"/>
            </a:spcAft>
            <a:buNone/>
          </a:pPr>
          <a:endParaRPr lang="en-US" sz="2500" b="1" kern="1200" dirty="0"/>
        </a:p>
        <a:p>
          <a:pPr marL="0" lvl="0" indent="0" algn="ctr" defTabSz="1333500">
            <a:lnSpc>
              <a:spcPct val="90000"/>
            </a:lnSpc>
            <a:spcBef>
              <a:spcPct val="0"/>
            </a:spcBef>
            <a:spcAft>
              <a:spcPct val="35000"/>
            </a:spcAft>
            <a:buNone/>
          </a:pPr>
          <a:r>
            <a:rPr lang="en-US" sz="2500" b="1" kern="1200" dirty="0"/>
            <a:t>How</a:t>
          </a:r>
          <a:r>
            <a:rPr lang="en-US" sz="2500" kern="1200" dirty="0"/>
            <a:t>:</a:t>
          </a:r>
        </a:p>
        <a:p>
          <a:pPr marL="0" lvl="0" indent="0" algn="ctr" defTabSz="1333500">
            <a:lnSpc>
              <a:spcPct val="90000"/>
            </a:lnSpc>
            <a:spcBef>
              <a:spcPct val="0"/>
            </a:spcBef>
            <a:spcAft>
              <a:spcPct val="35000"/>
            </a:spcAft>
            <a:buNone/>
          </a:pPr>
          <a:r>
            <a:rPr lang="en-US" sz="2500" kern="1200" dirty="0"/>
            <a:t>Make it Sustainable</a:t>
          </a:r>
        </a:p>
        <a:p>
          <a:pPr marL="0" lvl="0" indent="0" algn="ctr" defTabSz="1333500">
            <a:lnSpc>
              <a:spcPct val="90000"/>
            </a:lnSpc>
            <a:spcBef>
              <a:spcPct val="0"/>
            </a:spcBef>
            <a:spcAft>
              <a:spcPct val="35000"/>
            </a:spcAft>
            <a:buNone/>
          </a:pPr>
          <a:endParaRPr lang="en-US" sz="800" kern="1200" dirty="0"/>
        </a:p>
        <a:p>
          <a:pPr marL="0" lvl="0" indent="0" algn="ctr" defTabSz="1333500">
            <a:lnSpc>
              <a:spcPct val="90000"/>
            </a:lnSpc>
            <a:spcBef>
              <a:spcPct val="0"/>
            </a:spcBef>
            <a:spcAft>
              <a:spcPct val="35000"/>
            </a:spcAft>
            <a:buNone/>
          </a:pPr>
          <a:endParaRPr lang="en-US" sz="800" kern="1200" dirty="0"/>
        </a:p>
        <a:p>
          <a:pPr marL="0" lvl="0" indent="0" algn="ctr" defTabSz="1333500">
            <a:lnSpc>
              <a:spcPct val="90000"/>
            </a:lnSpc>
            <a:spcBef>
              <a:spcPct val="0"/>
            </a:spcBef>
            <a:spcAft>
              <a:spcPct val="35000"/>
            </a:spcAft>
            <a:buNone/>
          </a:pPr>
          <a:endParaRPr lang="en-US" sz="1200" kern="1200" dirty="0"/>
        </a:p>
        <a:p>
          <a:pPr marL="0" lvl="0" indent="0" algn="ctr" defTabSz="1333500">
            <a:lnSpc>
              <a:spcPct val="90000"/>
            </a:lnSpc>
            <a:spcBef>
              <a:spcPct val="0"/>
            </a:spcBef>
            <a:spcAft>
              <a:spcPct val="35000"/>
            </a:spcAft>
            <a:buNone/>
          </a:pPr>
          <a:endParaRPr lang="en-US" sz="1200" kern="1200" dirty="0"/>
        </a:p>
      </dsp:txBody>
      <dsp:txXfrm>
        <a:off x="2213533" y="1720755"/>
        <a:ext cx="2210293" cy="3613586"/>
      </dsp:txXfrm>
    </dsp:sp>
    <dsp:sp modelId="{2D21988A-454E-445F-AAF9-EA06A98AA61E}">
      <dsp:nvSpPr>
        <dsp:cNvPr id="0" name=""/>
        <dsp:cNvSpPr/>
      </dsp:nvSpPr>
      <dsp:spPr>
        <a:xfrm>
          <a:off x="4423827" y="1720755"/>
          <a:ext cx="2210293" cy="361358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endParaRPr lang="en-US" sz="3000" b="1" kern="1200" dirty="0"/>
        </a:p>
        <a:p>
          <a:pPr marL="0" lvl="0" indent="0" algn="ctr" defTabSz="1333500">
            <a:lnSpc>
              <a:spcPct val="90000"/>
            </a:lnSpc>
            <a:spcBef>
              <a:spcPct val="0"/>
            </a:spcBef>
            <a:spcAft>
              <a:spcPct val="35000"/>
            </a:spcAft>
            <a:buNone/>
          </a:pPr>
          <a:endParaRPr lang="en-US" sz="3000" b="1" kern="1200" dirty="0"/>
        </a:p>
        <a:p>
          <a:pPr marL="0" lvl="0" indent="0" algn="ctr" defTabSz="1333500">
            <a:lnSpc>
              <a:spcPct val="90000"/>
            </a:lnSpc>
            <a:spcBef>
              <a:spcPct val="0"/>
            </a:spcBef>
            <a:spcAft>
              <a:spcPct val="35000"/>
            </a:spcAft>
            <a:buNone/>
          </a:pPr>
          <a:endParaRPr lang="en-US" sz="3000" b="1" kern="1200" dirty="0"/>
        </a:p>
        <a:p>
          <a:pPr marL="0" lvl="0" indent="0" algn="ctr" defTabSz="1333500">
            <a:lnSpc>
              <a:spcPct val="90000"/>
            </a:lnSpc>
            <a:spcBef>
              <a:spcPct val="0"/>
            </a:spcBef>
            <a:spcAft>
              <a:spcPct val="35000"/>
            </a:spcAft>
            <a:buNone/>
          </a:pPr>
          <a:r>
            <a:rPr lang="en-US" sz="2500" b="1" kern="1200" dirty="0"/>
            <a:t>Who:</a:t>
          </a:r>
        </a:p>
        <a:p>
          <a:pPr marL="0" lvl="0" indent="0" algn="ctr" defTabSz="1333500">
            <a:lnSpc>
              <a:spcPct val="90000"/>
            </a:lnSpc>
            <a:spcBef>
              <a:spcPct val="0"/>
            </a:spcBef>
            <a:spcAft>
              <a:spcPct val="35000"/>
            </a:spcAft>
            <a:buNone/>
          </a:pPr>
          <a:r>
            <a:rPr lang="en-US" sz="2500" b="0" kern="1200" dirty="0"/>
            <a:t>Engage Stakeholders </a:t>
          </a:r>
        </a:p>
        <a:p>
          <a:pPr marL="0" lvl="0" indent="0" algn="ctr" defTabSz="1333500">
            <a:lnSpc>
              <a:spcPct val="90000"/>
            </a:lnSpc>
            <a:spcBef>
              <a:spcPct val="0"/>
            </a:spcBef>
            <a:spcAft>
              <a:spcPct val="35000"/>
            </a:spcAft>
            <a:buNone/>
          </a:pPr>
          <a:endParaRPr lang="en-US" sz="800" b="1" kern="1200" dirty="0"/>
        </a:p>
        <a:p>
          <a:pPr marL="0" lvl="0" indent="0" algn="ctr" defTabSz="1333500">
            <a:lnSpc>
              <a:spcPct val="90000"/>
            </a:lnSpc>
            <a:spcBef>
              <a:spcPct val="0"/>
            </a:spcBef>
            <a:spcAft>
              <a:spcPct val="35000"/>
            </a:spcAft>
            <a:buNone/>
          </a:pPr>
          <a:endParaRPr lang="en-US" sz="800" b="1" kern="1200" dirty="0"/>
        </a:p>
        <a:p>
          <a:pPr marL="0" lvl="0" indent="0" algn="ctr" defTabSz="1333500">
            <a:lnSpc>
              <a:spcPct val="90000"/>
            </a:lnSpc>
            <a:spcBef>
              <a:spcPct val="0"/>
            </a:spcBef>
            <a:spcAft>
              <a:spcPct val="35000"/>
            </a:spcAft>
            <a:buNone/>
          </a:pPr>
          <a:endParaRPr lang="en-US" sz="800" b="1" kern="1200" dirty="0"/>
        </a:p>
        <a:p>
          <a:pPr marL="0" lvl="0" indent="0" algn="ctr" defTabSz="1333500">
            <a:lnSpc>
              <a:spcPct val="90000"/>
            </a:lnSpc>
            <a:spcBef>
              <a:spcPct val="0"/>
            </a:spcBef>
            <a:spcAft>
              <a:spcPct val="35000"/>
            </a:spcAft>
            <a:buNone/>
          </a:pPr>
          <a:endParaRPr lang="en-US" sz="800" b="1" kern="1200" dirty="0"/>
        </a:p>
        <a:p>
          <a:pPr marL="0" lvl="0" indent="0" algn="ctr" defTabSz="1333500">
            <a:lnSpc>
              <a:spcPct val="90000"/>
            </a:lnSpc>
            <a:spcBef>
              <a:spcPct val="0"/>
            </a:spcBef>
            <a:spcAft>
              <a:spcPct val="35000"/>
            </a:spcAft>
            <a:buNone/>
          </a:pPr>
          <a:endParaRPr lang="en-US" sz="800" b="1" kern="1200" dirty="0"/>
        </a:p>
      </dsp:txBody>
      <dsp:txXfrm>
        <a:off x="4423827" y="1720755"/>
        <a:ext cx="2210293" cy="3613586"/>
      </dsp:txXfrm>
    </dsp:sp>
    <dsp:sp modelId="{CE2414E1-D9B3-459D-AC93-78A4BA6BCEE9}">
      <dsp:nvSpPr>
        <dsp:cNvPr id="0" name=""/>
        <dsp:cNvSpPr/>
      </dsp:nvSpPr>
      <dsp:spPr>
        <a:xfrm>
          <a:off x="0" y="5334341"/>
          <a:ext cx="6637361" cy="401509"/>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D737D-BDD1-45AE-AB1D-B42782B16E8E}" type="datetimeFigureOut">
              <a:rPr lang="en-US" smtClean="0"/>
              <a:t>8/7/2017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7DD08-3836-40EC-9455-AF9C47071C27}" type="slidenum">
              <a:rPr lang="en-US" smtClean="0"/>
              <a:t>‹#›</a:t>
            </a:fld>
            <a:endParaRPr lang="en-US"/>
          </a:p>
        </p:txBody>
      </p:sp>
    </p:spTree>
    <p:extLst>
      <p:ext uri="{BB962C8B-B14F-4D97-AF65-F5344CB8AC3E}">
        <p14:creationId xmlns:p14="http://schemas.microsoft.com/office/powerpoint/2010/main" val="3719502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rive.google.com/open?id=0B32O0uTbyniUQmszQWdvbFY1MmM"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drive.google.com/open?id=0B32O0uTbyniUMU9hVUJuOENiR2s" TargetMode="External"/><Relationship Id="rId4" Type="http://schemas.openxmlformats.org/officeDocument/2006/relationships/hyperlink" Target="https://drive.google.com/open?id=0B32O0uTbyniUR2d4QmIwSkRRd2c" TargetMode="Externa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brief webinar will provide an overview of the State Board of Education approved school mental health policy and plans to support the implementation of this policy in order to support equitable access to school mental health supports and services for all students in NC public schools.</a:t>
            </a:r>
          </a:p>
        </p:txBody>
      </p:sp>
      <p:sp>
        <p:nvSpPr>
          <p:cNvPr id="4" name="Slide Number Placeholder 3"/>
          <p:cNvSpPr>
            <a:spLocks noGrp="1"/>
          </p:cNvSpPr>
          <p:nvPr>
            <p:ph type="sldNum" sz="quarter" idx="10"/>
          </p:nvPr>
        </p:nvSpPr>
        <p:spPr/>
        <p:txBody>
          <a:bodyPr/>
          <a:lstStyle/>
          <a:p>
            <a:fld id="{9DE7DD08-3836-40EC-9455-AF9C47071C27}" type="slidenum">
              <a:rPr lang="en-US" smtClean="0"/>
              <a:t>1</a:t>
            </a:fld>
            <a:endParaRPr lang="en-US"/>
          </a:p>
        </p:txBody>
      </p:sp>
    </p:spTree>
    <p:extLst>
      <p:ext uri="{BB962C8B-B14F-4D97-AF65-F5344CB8AC3E}">
        <p14:creationId xmlns:p14="http://schemas.microsoft.com/office/powerpoint/2010/main" val="156854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Mark</a:t>
            </a:r>
          </a:p>
          <a:p>
            <a:endParaRPr lang="en-US" dirty="0"/>
          </a:p>
          <a:p>
            <a:r>
              <a:rPr lang="en-US" dirty="0"/>
              <a:t>Must include</a:t>
            </a:r>
            <a:r>
              <a:rPr lang="en-US" baseline="0" dirty="0"/>
              <a:t> a strong parent and student voice, as well as others that oversee funding.</a:t>
            </a:r>
          </a:p>
          <a:p>
            <a:endParaRPr lang="en-US" baseline="0" dirty="0"/>
          </a:p>
          <a:p>
            <a:r>
              <a:rPr lang="en-US" baseline="0" dirty="0"/>
              <a:t>Stakeholders must be reflective of your community.</a:t>
            </a:r>
          </a:p>
          <a:p>
            <a:endParaRPr lang="en-US" baseline="0" dirty="0"/>
          </a:p>
          <a:p>
            <a:r>
              <a:rPr lang="en-US" baseline="0" dirty="0"/>
              <a:t>This includes connections with the local community collaborative – empowering them to coordinate with providers / community stakeholders.</a:t>
            </a:r>
          </a:p>
          <a:p>
            <a:endParaRPr lang="en-US" baseline="0" dirty="0"/>
          </a:p>
          <a:p>
            <a:pPr marL="285750" indent="-285750">
              <a:buFont typeface="Arial" panose="020B0604020202020204" pitchFamily="34" charset="0"/>
              <a:buChar char="•"/>
            </a:pPr>
            <a:r>
              <a:rPr lang="en-US" sz="1200" b="1" dirty="0"/>
              <a:t>Dedicate</a:t>
            </a:r>
            <a:r>
              <a:rPr lang="en-US" sz="1200" dirty="0"/>
              <a:t> school resources to </a:t>
            </a:r>
            <a:r>
              <a:rPr lang="en-US" sz="1200" b="1" dirty="0"/>
              <a:t>build</a:t>
            </a:r>
            <a:r>
              <a:rPr lang="en-US" sz="1200" dirty="0"/>
              <a:t> partnerships with families and community mental health and substance use providers</a:t>
            </a:r>
          </a:p>
          <a:p>
            <a:pPr marL="285750" indent="-285750">
              <a:buFont typeface="Arial" panose="020B0604020202020204" pitchFamily="34" charset="0"/>
              <a:buChar char="•"/>
            </a:pPr>
            <a:r>
              <a:rPr lang="en-US" sz="1200" b="1" dirty="0"/>
              <a:t>Map</a:t>
            </a:r>
            <a:r>
              <a:rPr lang="en-US" sz="1200" dirty="0"/>
              <a:t> and </a:t>
            </a:r>
            <a:r>
              <a:rPr lang="en-US" sz="1200" b="1" dirty="0"/>
              <a:t>communicate</a:t>
            </a:r>
            <a:r>
              <a:rPr lang="en-US" sz="1200" dirty="0"/>
              <a:t> local mental health and substance use supports and services for students, including providers</a:t>
            </a:r>
          </a:p>
          <a:p>
            <a:pPr marL="285750" indent="-285750">
              <a:buFont typeface="Arial" panose="020B0604020202020204" pitchFamily="34" charset="0"/>
              <a:buChar char="•"/>
            </a:pPr>
            <a:r>
              <a:rPr lang="en-US" sz="1200" b="1" dirty="0"/>
              <a:t>Simplify</a:t>
            </a:r>
            <a:r>
              <a:rPr lang="en-US" sz="1200" dirty="0"/>
              <a:t> family/student access to community mental health and substance use supports and services</a:t>
            </a:r>
          </a:p>
          <a:p>
            <a:pPr marL="285750" indent="-285750">
              <a:buFont typeface="Arial" panose="020B0604020202020204" pitchFamily="34" charset="0"/>
              <a:buChar char="•"/>
            </a:pPr>
            <a:r>
              <a:rPr lang="en-US" sz="1200" b="1" dirty="0"/>
              <a:t>Remove</a:t>
            </a:r>
            <a:r>
              <a:rPr lang="en-US" sz="1200" dirty="0"/>
              <a:t> barriers to the exchange of information across schools, families, and agencies</a:t>
            </a:r>
          </a:p>
          <a:p>
            <a:endParaRPr lang="en-US" dirty="0"/>
          </a:p>
        </p:txBody>
      </p:sp>
      <p:sp>
        <p:nvSpPr>
          <p:cNvPr id="4" name="Slide Number Placeholder 3"/>
          <p:cNvSpPr>
            <a:spLocks noGrp="1"/>
          </p:cNvSpPr>
          <p:nvPr>
            <p:ph type="sldNum" sz="quarter" idx="10"/>
          </p:nvPr>
        </p:nvSpPr>
        <p:spPr/>
        <p:txBody>
          <a:bodyPr/>
          <a:lstStyle/>
          <a:p>
            <a:fld id="{38B14879-727E-46CB-8144-4B02D2781854}" type="slidenum">
              <a:rPr lang="en-US" smtClean="0"/>
              <a:t>10</a:t>
            </a:fld>
            <a:endParaRPr lang="en-US"/>
          </a:p>
        </p:txBody>
      </p:sp>
    </p:spTree>
    <p:extLst>
      <p:ext uri="{BB962C8B-B14F-4D97-AF65-F5344CB8AC3E}">
        <p14:creationId xmlns:p14="http://schemas.microsoft.com/office/powerpoint/2010/main" val="2078993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policy reference from SBE Policy Manual</a:t>
            </a:r>
          </a:p>
          <a:p>
            <a:pPr marL="171450" indent="-171450">
              <a:buFontTx/>
              <a:buChar char="-"/>
            </a:pPr>
            <a:r>
              <a:rPr lang="en-US" dirty="0"/>
              <a:t>Category is Student Health Issues</a:t>
            </a:r>
          </a:p>
          <a:p>
            <a:pPr marL="171450" indent="-171450">
              <a:buFontTx/>
              <a:buChar char="-"/>
            </a:pPr>
            <a:r>
              <a:rPr lang="en-US" dirty="0"/>
              <a:t>Policy ID is SHLT-003</a:t>
            </a:r>
          </a:p>
          <a:p>
            <a:pPr marL="171450" indent="-171450">
              <a:buFontTx/>
              <a:buChar char="-"/>
            </a:pPr>
            <a:r>
              <a:rPr lang="en-US" dirty="0"/>
              <a:t>Approved on April 7, 2017</a:t>
            </a:r>
          </a:p>
        </p:txBody>
      </p:sp>
      <p:sp>
        <p:nvSpPr>
          <p:cNvPr id="4" name="Slide Number Placeholder 3"/>
          <p:cNvSpPr>
            <a:spLocks noGrp="1"/>
          </p:cNvSpPr>
          <p:nvPr>
            <p:ph type="sldNum" sz="quarter" idx="10"/>
          </p:nvPr>
        </p:nvSpPr>
        <p:spPr/>
        <p:txBody>
          <a:bodyPr/>
          <a:lstStyle/>
          <a:p>
            <a:fld id="{9DE7DD08-3836-40EC-9455-AF9C47071C27}" type="slidenum">
              <a:rPr lang="en-US" smtClean="0"/>
              <a:t>11</a:t>
            </a:fld>
            <a:endParaRPr lang="en-US"/>
          </a:p>
        </p:txBody>
      </p:sp>
    </p:spTree>
    <p:extLst>
      <p:ext uri="{BB962C8B-B14F-4D97-AF65-F5344CB8AC3E}">
        <p14:creationId xmlns:p14="http://schemas.microsoft.com/office/powerpoint/2010/main" val="2736225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Summary of the policy requirements:</a:t>
            </a:r>
          </a:p>
          <a:p>
            <a:r>
              <a:rPr lang="en-US" sz="1200" b="0" i="0" kern="1200" dirty="0">
                <a:solidFill>
                  <a:schemeClr val="tx1"/>
                </a:solidFill>
                <a:effectLst/>
                <a:latin typeface="+mn-lt"/>
                <a:ea typeface="+mn-ea"/>
                <a:cs typeface="+mn-cs"/>
              </a:rPr>
              <a:t>a plan for every NC public school system and charter school to develop/improve a full range of mental health and substance use services that will include:</a:t>
            </a:r>
          </a:p>
          <a:p>
            <a:pPr lvl="1"/>
            <a:r>
              <a:rPr lang="en-US" sz="1200" b="0" i="0" kern="1200" dirty="0">
                <a:solidFill>
                  <a:schemeClr val="tx1"/>
                </a:solidFill>
                <a:effectLst/>
                <a:latin typeface="+mn-lt"/>
                <a:ea typeface="+mn-ea"/>
                <a:cs typeface="+mn-cs"/>
              </a:rPr>
              <a:t>universal prevention;</a:t>
            </a:r>
          </a:p>
          <a:p>
            <a:pPr lvl="1"/>
            <a:r>
              <a:rPr lang="en-US" sz="1200" b="0" i="0" kern="1200" dirty="0">
                <a:solidFill>
                  <a:schemeClr val="tx1"/>
                </a:solidFill>
                <a:effectLst/>
                <a:latin typeface="+mn-lt"/>
                <a:ea typeface="+mn-ea"/>
                <a:cs typeface="+mn-cs"/>
              </a:rPr>
              <a:t>early intervention services;</a:t>
            </a:r>
          </a:p>
          <a:p>
            <a:pPr lvl="1"/>
            <a:r>
              <a:rPr lang="en-US" sz="1200" b="0" i="0" kern="1200" dirty="0">
                <a:solidFill>
                  <a:schemeClr val="tx1"/>
                </a:solidFill>
                <a:effectLst/>
                <a:latin typeface="+mn-lt"/>
                <a:ea typeface="+mn-ea"/>
                <a:cs typeface="+mn-cs"/>
              </a:rPr>
              <a:t>referral, treatment, and re-entry support</a:t>
            </a:r>
          </a:p>
          <a:p>
            <a:r>
              <a:rPr lang="en-US" sz="1200" b="0" i="0" kern="1200" dirty="0">
                <a:solidFill>
                  <a:schemeClr val="tx1"/>
                </a:solidFill>
                <a:effectLst/>
                <a:latin typeface="+mn-lt"/>
                <a:ea typeface="+mn-ea"/>
                <a:cs typeface="+mn-cs"/>
              </a:rPr>
              <a:t>​coordination of mental health and substance use services between schools, families, and community providers</a:t>
            </a:r>
          </a:p>
          <a:p>
            <a:r>
              <a:rPr lang="en-US" sz="1200" b="0" i="0" kern="1200" dirty="0">
                <a:solidFill>
                  <a:schemeClr val="tx1"/>
                </a:solidFill>
                <a:effectLst/>
                <a:latin typeface="+mn-lt"/>
                <a:ea typeface="+mn-ea"/>
                <a:cs typeface="+mn-cs"/>
              </a:rPr>
              <a:t>​mental health and substance use training for school staff</a:t>
            </a:r>
          </a:p>
          <a:p>
            <a:r>
              <a:rPr lang="en-US" sz="1200" b="0" i="0" kern="1200" dirty="0">
                <a:solidFill>
                  <a:schemeClr val="tx1"/>
                </a:solidFill>
                <a:effectLst/>
                <a:latin typeface="+mn-lt"/>
                <a:ea typeface="+mn-ea"/>
                <a:cs typeface="+mn-cs"/>
              </a:rPr>
              <a:t>​NC Department of Public instruction support to schools for statewide training, guidance, technical assistance, and materials at no cost</a:t>
            </a:r>
          </a:p>
          <a:p>
            <a:r>
              <a:rPr lang="en-US" sz="1200" b="0" i="0" kern="1200" dirty="0">
                <a:solidFill>
                  <a:schemeClr val="tx1"/>
                </a:solidFill>
                <a:effectLst/>
                <a:latin typeface="+mn-lt"/>
                <a:ea typeface="+mn-ea"/>
                <a:cs typeface="+mn-cs"/>
              </a:rPr>
              <a:t>​implementation for traditional public schools SY 2018-19 and for charter schools SY 2019-20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rPr>
              <a:t>Implementation for traditional public schools SY 2019-20 and for charter schools SY 2020-21*</a:t>
            </a:r>
          </a:p>
          <a:p>
            <a:br>
              <a:rPr lang="en-US" dirty="0"/>
            </a:br>
            <a:endParaRPr lang="en-US" dirty="0"/>
          </a:p>
        </p:txBody>
      </p:sp>
      <p:sp>
        <p:nvSpPr>
          <p:cNvPr id="4" name="Slide Number Placeholder 3"/>
          <p:cNvSpPr>
            <a:spLocks noGrp="1"/>
          </p:cNvSpPr>
          <p:nvPr>
            <p:ph type="sldNum" sz="quarter" idx="10"/>
          </p:nvPr>
        </p:nvSpPr>
        <p:spPr/>
        <p:txBody>
          <a:bodyPr/>
          <a:lstStyle/>
          <a:p>
            <a:fld id="{9DE7DD08-3836-40EC-9455-AF9C47071C27}" type="slidenum">
              <a:rPr lang="en-US" smtClean="0"/>
              <a:t>12</a:t>
            </a:fld>
            <a:endParaRPr lang="en-US"/>
          </a:p>
        </p:txBody>
      </p:sp>
    </p:spTree>
    <p:extLst>
      <p:ext uri="{BB962C8B-B14F-4D97-AF65-F5344CB8AC3E}">
        <p14:creationId xmlns:p14="http://schemas.microsoft.com/office/powerpoint/2010/main" val="437593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SL 157 OMNIBUS EDUCATION ACT</a:t>
            </a:r>
          </a:p>
          <a:p>
            <a:r>
              <a:rPr lang="en-US" sz="1200" b="1" i="0" u="none" strike="noStrike" kern="1200" baseline="0" dirty="0">
                <a:solidFill>
                  <a:schemeClr val="tx1"/>
                </a:solidFill>
                <a:latin typeface="+mn-lt"/>
                <a:ea typeface="+mn-ea"/>
                <a:cs typeface="+mn-cs"/>
              </a:rPr>
              <a:t>PART IV. SUPERINTENDENT STUDY STUDENT HEALTH ISSUES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SECTION 4.(a) </a:t>
            </a:r>
            <a:r>
              <a:rPr lang="en-US" sz="1200" b="0" i="0" u="none" strike="noStrike" kern="1200" baseline="0" dirty="0">
                <a:solidFill>
                  <a:schemeClr val="tx1"/>
                </a:solidFill>
                <a:latin typeface="+mn-lt"/>
                <a:ea typeface="+mn-ea"/>
                <a:cs typeface="+mn-cs"/>
              </a:rPr>
              <a:t>The Superintendent of Public Instruction shall convene a work group to study effective and positive intervention measures or policy changes to address risky behaviors and encourage student health and mental health. The work group shall consist of personnel from within the Department of Public Instruction with expertise in student health issues, including mental health, as well as personnel from the Department of Health and Human Services, Division of Public Health. The Superintendent may also appoint representatives from various public and private stakeholder groups as well as representatives from local school administrative units and charter schools. The Superintendent shall report on the work group's findings and recommendations to the State Board of Education and the Joint Legislative Education Oversight Committee by April 1, 2018.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PART V. STATE BOARD OF EDUCATION INTERAGENCY ADVISORY COMMITTEE AND SCHOOL-BASED MENTAL HEALTH INITIATIVE DELAY IMPLEMENTATION </a:t>
            </a:r>
          </a:p>
          <a:p>
            <a:r>
              <a:rPr lang="en-US" sz="1200" b="1" i="0" u="none" strike="noStrike" kern="1200" baseline="0" dirty="0">
                <a:solidFill>
                  <a:schemeClr val="tx1"/>
                </a:solidFill>
                <a:latin typeface="+mn-lt"/>
                <a:ea typeface="+mn-ea"/>
                <a:cs typeface="+mn-cs"/>
              </a:rPr>
              <a:t>SECTION 5.(a) </a:t>
            </a:r>
            <a:r>
              <a:rPr lang="en-US" sz="1200" b="0" i="0" u="none" strike="noStrike" kern="1200" baseline="0" dirty="0">
                <a:solidFill>
                  <a:schemeClr val="tx1"/>
                </a:solidFill>
                <a:latin typeface="+mn-lt"/>
                <a:ea typeface="+mn-ea"/>
                <a:cs typeface="+mn-cs"/>
              </a:rPr>
              <a:t>The State Board of Education shall not adopt or implement any policies or recommendations from the Interagency Advisory Committee established by the State Board of Education in Policy ADVS-009 until October 1, 2018. </a:t>
            </a:r>
          </a:p>
          <a:p>
            <a:r>
              <a:rPr lang="en-US" sz="1200" b="1" i="0" u="none" strike="noStrike" kern="1200" baseline="0" dirty="0">
                <a:solidFill>
                  <a:schemeClr val="tx1"/>
                </a:solidFill>
                <a:latin typeface="+mn-lt"/>
                <a:ea typeface="+mn-ea"/>
                <a:cs typeface="+mn-cs"/>
              </a:rPr>
              <a:t>SECTION 5.(b) </a:t>
            </a:r>
            <a:r>
              <a:rPr lang="en-US" sz="1200" b="0" i="0" u="none" strike="noStrike" kern="1200" baseline="0" dirty="0">
                <a:solidFill>
                  <a:schemeClr val="tx1"/>
                </a:solidFill>
                <a:latin typeface="+mn-lt"/>
                <a:ea typeface="+mn-ea"/>
                <a:cs typeface="+mn-cs"/>
              </a:rPr>
              <a:t>The State Board of Education shall change the timelines for the development and implementation of plans and training required by Policy SHLT-003 regarding school-based student mental health initiatives as follows for local school administrative units: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development of the plans to assess mental health and substance use needs shall occur during the 2018-2019 school year; (ii) the implementation plan and three-year review cycle shall commence in the 2019-2020 school year; and (iii) school mental health training will be provided by the Department of Public Instruction to the local school administrative units during the 2019-2020 school year. The State Board of Education shall change the timelines for the development and implementation of plans and training required by Policy SHLT-003 regarding school-based student mental health initiatives as follows for charter schools: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development of the plans to assess mental health and substance use needs shall occur during the 2019-2020 school year; (ii) the implementation plan and three-year review cycle shall commence in the 2020-2021 school year; and (iii) school mental health training will be provided by the Department of Public Instruction to charter schools during the 2020-2021 school year. </a:t>
            </a:r>
          </a:p>
          <a:p>
            <a:r>
              <a:rPr lang="en-US" sz="1200" b="1" i="0" u="none" strike="noStrike" kern="1200" baseline="0" dirty="0">
                <a:solidFill>
                  <a:schemeClr val="tx1"/>
                </a:solidFill>
                <a:latin typeface="+mn-lt"/>
                <a:ea typeface="+mn-ea"/>
                <a:cs typeface="+mn-cs"/>
              </a:rPr>
              <a:t>SECTION 5.(c) </a:t>
            </a:r>
            <a:r>
              <a:rPr lang="en-US" sz="1200" b="0" i="0" u="none" strike="noStrike" kern="1200" baseline="0" dirty="0">
                <a:solidFill>
                  <a:schemeClr val="tx1"/>
                </a:solidFill>
                <a:latin typeface="+mn-lt"/>
                <a:ea typeface="+mn-ea"/>
                <a:cs typeface="+mn-cs"/>
              </a:rPr>
              <a:t>The State Board of Education shall provide notice to local school administrative units participating in the "Whole School, Whole Community, Whole Child" pilot program regarding Parts IV and V of this act and shall allow the units to withdraw from the pilot program at their discretion. </a:t>
            </a:r>
          </a:p>
        </p:txBody>
      </p:sp>
      <p:sp>
        <p:nvSpPr>
          <p:cNvPr id="4" name="Slide Number Placeholder 3"/>
          <p:cNvSpPr>
            <a:spLocks noGrp="1"/>
          </p:cNvSpPr>
          <p:nvPr>
            <p:ph type="sldNum" sz="quarter" idx="10"/>
          </p:nvPr>
        </p:nvSpPr>
        <p:spPr/>
        <p:txBody>
          <a:bodyPr/>
          <a:lstStyle/>
          <a:p>
            <a:fld id="{9DE7DD08-3836-40EC-9455-AF9C47071C27}" type="slidenum">
              <a:rPr lang="en-US" smtClean="0"/>
              <a:t>13</a:t>
            </a:fld>
            <a:endParaRPr lang="en-US"/>
          </a:p>
        </p:txBody>
      </p:sp>
    </p:spTree>
    <p:extLst>
      <p:ext uri="{BB962C8B-B14F-4D97-AF65-F5344CB8AC3E}">
        <p14:creationId xmlns:p14="http://schemas.microsoft.com/office/powerpoint/2010/main" val="1577174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(NCSA-SMH), a technical assistance opportunity hosted by the national Center for School Mental Health at the University of Maryland to improve statewide capacity to address student social and emotional needs and school climate.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SHAPE is funded in part by the US Department of Health and Human Services and is designed to improve school mental health accountability, excellence, and sustainability nationwide.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powerful resource for districts to ensure consistent, high-quality, multi-tiered school mental health services and supports. SHAPE also offers districts a uniform quality improvement process to understand school mental health strengths and needs. SHAPE can help you standardize the process of school-community partnerships in your district and advance data-driven decision making not only for your district, but also your individual schools if you choose. Finally, SHAPE is not just a data “submission” portal, but instead provides numerous customized reports and resources to support your strategic action planning related to school mental health quality and sustainability.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the team complete following online questionnaires about school mental health in your district:</a:t>
            </a:r>
          </a:p>
          <a:p>
            <a:pPr lvl="1"/>
            <a:r>
              <a:rPr lang="en-US" sz="1200" kern="1200" dirty="0">
                <a:solidFill>
                  <a:schemeClr val="tx1"/>
                </a:solidFill>
                <a:effectLst/>
                <a:latin typeface="+mn-lt"/>
                <a:ea typeface="+mn-ea"/>
                <a:cs typeface="+mn-cs"/>
              </a:rPr>
              <a:t>School Mental Health Profile, </a:t>
            </a:r>
            <a:r>
              <a:rPr lang="en-US" sz="1200" u="sng" kern="1200" dirty="0">
                <a:solidFill>
                  <a:schemeClr val="tx1"/>
                </a:solidFill>
                <a:effectLst/>
                <a:latin typeface="+mn-lt"/>
                <a:ea typeface="+mn-ea"/>
                <a:cs typeface="+mn-cs"/>
              </a:rPr>
              <a:t>and</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School Mental Health Quality Assessment </a:t>
            </a:r>
            <a:r>
              <a:rPr lang="en-US" sz="1200" u="sng" kern="1200" dirty="0">
                <a:solidFill>
                  <a:schemeClr val="tx1"/>
                </a:solidFill>
                <a:effectLst/>
                <a:latin typeface="+mn-lt"/>
                <a:ea typeface="+mn-ea"/>
                <a:cs typeface="+mn-cs"/>
              </a:rPr>
              <a:t>or</a:t>
            </a:r>
            <a:r>
              <a:rPr lang="en-US" sz="1200" kern="1200" dirty="0">
                <a:solidFill>
                  <a:schemeClr val="tx1"/>
                </a:solidFill>
                <a:effectLst/>
                <a:latin typeface="+mn-lt"/>
                <a:ea typeface="+mn-ea"/>
                <a:cs typeface="+mn-cs"/>
              </a:rPr>
              <a:t> Sustainability Assessment</a:t>
            </a:r>
          </a:p>
          <a:p>
            <a:r>
              <a:rPr lang="en-US" sz="1200" kern="1200" dirty="0">
                <a:solidFill>
                  <a:schemeClr val="tx1"/>
                </a:solidFill>
                <a:effectLst/>
                <a:latin typeface="+mn-lt"/>
                <a:ea typeface="+mn-ea"/>
                <a:cs typeface="+mn-cs"/>
              </a:rPr>
              <a:t>After completing these steps, you will have access to free custom reports about your district’s school mental health system and an entire repository of resources to support your school mental health efforts!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E7DD08-3836-40EC-9455-AF9C47071C27}" type="slidenum">
              <a:rPr lang="en-US" smtClean="0"/>
              <a:t>14</a:t>
            </a:fld>
            <a:endParaRPr lang="en-US"/>
          </a:p>
        </p:txBody>
      </p:sp>
    </p:spTree>
    <p:extLst>
      <p:ext uri="{BB962C8B-B14F-4D97-AF65-F5344CB8AC3E}">
        <p14:creationId xmlns:p14="http://schemas.microsoft.com/office/powerpoint/2010/main" val="793861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7DD08-3836-40EC-9455-AF9C47071C27}" type="slidenum">
              <a:rPr lang="en-US" smtClean="0"/>
              <a:t>17</a:t>
            </a:fld>
            <a:endParaRPr lang="en-US"/>
          </a:p>
        </p:txBody>
      </p:sp>
    </p:spTree>
    <p:extLst>
      <p:ext uri="{BB962C8B-B14F-4D97-AF65-F5344CB8AC3E}">
        <p14:creationId xmlns:p14="http://schemas.microsoft.com/office/powerpoint/2010/main" val="1938870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NC SMHI/</a:t>
            </a:r>
            <a:r>
              <a:rPr lang="en-US" sz="1200" kern="1200">
                <a:solidFill>
                  <a:schemeClr val="tx1"/>
                </a:solidFill>
                <a:effectLst/>
                <a:latin typeface="+mn-lt"/>
                <a:ea typeface="+mn-ea"/>
                <a:cs typeface="+mn-cs"/>
              </a:rPr>
              <a:t>DPI support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SHAPE is hosted by the Center for School Mental Health, and by virtue of NCDPI’s participation in the National Coalition for the State Advancement of School Mental Health (NCSA-SMH), the Center’s faculty is available to directly provide any technical assistance or support you might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E7DD08-3836-40EC-9455-AF9C47071C27}" type="slidenum">
              <a:rPr lang="en-US" smtClean="0"/>
              <a:t>18</a:t>
            </a:fld>
            <a:endParaRPr lang="en-US"/>
          </a:p>
        </p:txBody>
      </p:sp>
    </p:spTree>
    <p:extLst>
      <p:ext uri="{BB962C8B-B14F-4D97-AF65-F5344CB8AC3E}">
        <p14:creationId xmlns:p14="http://schemas.microsoft.com/office/powerpoint/2010/main" val="89385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Webinar topics covered include:</a:t>
            </a:r>
          </a:p>
          <a:p>
            <a:pPr marL="171450" indent="-171450">
              <a:buFontTx/>
              <a:buChar char="-"/>
            </a:pPr>
            <a:r>
              <a:rPr lang="en-US" dirty="0"/>
              <a:t>Brief history of the North Carolina School Mental Health Initiative</a:t>
            </a:r>
          </a:p>
          <a:p>
            <a:pPr marL="171450" indent="-171450">
              <a:buFontTx/>
              <a:buChar char="-"/>
            </a:pPr>
            <a:r>
              <a:rPr lang="en-US" dirty="0"/>
              <a:t>Overview of the State Board of Education policy – approved in April 2017</a:t>
            </a:r>
          </a:p>
          <a:p>
            <a:pPr marL="171450" indent="-171450">
              <a:buFontTx/>
              <a:buChar char="-"/>
            </a:pPr>
            <a:r>
              <a:rPr lang="en-US" dirty="0"/>
              <a:t>Discuss relevant legislation that aligns with this policy</a:t>
            </a:r>
          </a:p>
          <a:p>
            <a:pPr marL="171450" indent="-171450">
              <a:buFontTx/>
              <a:buChar char="-"/>
            </a:pPr>
            <a:r>
              <a:rPr lang="en-US" dirty="0"/>
              <a:t>Review the steps that the Department of Public Instruction will take to support districts and schools in their implementation of the policy</a:t>
            </a:r>
          </a:p>
          <a:p>
            <a:endParaRPr lang="en-US" dirty="0"/>
          </a:p>
        </p:txBody>
      </p:sp>
      <p:sp>
        <p:nvSpPr>
          <p:cNvPr id="4" name="Slide Number Placeholder 3"/>
          <p:cNvSpPr>
            <a:spLocks noGrp="1"/>
          </p:cNvSpPr>
          <p:nvPr>
            <p:ph type="sldNum" sz="quarter" idx="10"/>
          </p:nvPr>
        </p:nvSpPr>
        <p:spPr/>
        <p:txBody>
          <a:bodyPr/>
          <a:lstStyle/>
          <a:p>
            <a:fld id="{9DE7DD08-3836-40EC-9455-AF9C47071C27}" type="slidenum">
              <a:rPr lang="en-US" smtClean="0"/>
              <a:t>2</a:t>
            </a:fld>
            <a:endParaRPr lang="en-US"/>
          </a:p>
        </p:txBody>
      </p:sp>
    </p:spTree>
    <p:extLst>
      <p:ext uri="{BB962C8B-B14F-4D97-AF65-F5344CB8AC3E}">
        <p14:creationId xmlns:p14="http://schemas.microsoft.com/office/powerpoint/2010/main" val="564027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partnership, consisting of over 100 stakeholders from across the state, has met bi-monthly since June 2015 in order to:</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Gather existing and additional information/data regarding the status of mental health in children and youth, at both the national and state level</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Synthesize information in a variety of formats, including:</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 detailed </a:t>
            </a:r>
            <a:r>
              <a:rPr lang="en-US" sz="1200" u="sng" kern="1200" dirty="0">
                <a:solidFill>
                  <a:schemeClr val="tx1"/>
                </a:solidFill>
                <a:effectLst/>
                <a:latin typeface="+mn-lt"/>
                <a:ea typeface="+mn-ea"/>
                <a:cs typeface="+mn-cs"/>
                <a:hlinkClick r:id="rId3"/>
              </a:rPr>
              <a:t>full report</a:t>
            </a:r>
            <a:r>
              <a:rPr lang="en-US" sz="1200" kern="1200" dirty="0">
                <a:solidFill>
                  <a:schemeClr val="tx1"/>
                </a:solidFill>
                <a:effectLst/>
                <a:latin typeface="+mn-lt"/>
                <a:ea typeface="+mn-ea"/>
                <a:cs typeface="+mn-cs"/>
              </a:rPr>
              <a:t> of the background, findings and recommendations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An </a:t>
            </a:r>
            <a:r>
              <a:rPr lang="en-US" sz="1200" u="sng" kern="1200" dirty="0">
                <a:solidFill>
                  <a:schemeClr val="tx1"/>
                </a:solidFill>
                <a:effectLst/>
                <a:latin typeface="+mn-lt"/>
                <a:ea typeface="+mn-ea"/>
                <a:cs typeface="+mn-cs"/>
                <a:hlinkClick r:id="rId4"/>
              </a:rPr>
              <a:t>executive summary</a:t>
            </a:r>
            <a:r>
              <a:rPr lang="en-US" sz="1200" kern="1200" dirty="0">
                <a:solidFill>
                  <a:schemeClr val="tx1"/>
                </a:solidFill>
                <a:effectLst/>
                <a:latin typeface="+mn-lt"/>
                <a:ea typeface="+mn-ea"/>
                <a:cs typeface="+mn-cs"/>
              </a:rPr>
              <a:t> to communicate the main points of the full report</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 </a:t>
            </a:r>
            <a:r>
              <a:rPr lang="en-US" sz="1200" u="sng" kern="1200" dirty="0">
                <a:solidFill>
                  <a:schemeClr val="tx1"/>
                </a:solidFill>
                <a:effectLst/>
                <a:latin typeface="+mn-lt"/>
                <a:ea typeface="+mn-ea"/>
                <a:cs typeface="+mn-cs"/>
                <a:hlinkClick r:id="rId5"/>
              </a:rPr>
              <a:t>summary document</a:t>
            </a:r>
            <a:r>
              <a:rPr lang="en-US" sz="1200" kern="1200" dirty="0">
                <a:solidFill>
                  <a:schemeClr val="tx1"/>
                </a:solidFill>
                <a:effectLst/>
                <a:latin typeface="+mn-lt"/>
                <a:ea typeface="+mn-ea"/>
                <a:cs typeface="+mn-cs"/>
              </a:rPr>
              <a:t> reflecting the final recommendations of the partnership</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recommendations made by the NC SMHI led to the development of a policy proposal to support students’ in NC public schools access to, and benefit from, adequate mental health education, prevention, and intervention services.</a:t>
            </a:r>
          </a:p>
          <a:p>
            <a:pPr lvl="0"/>
            <a:r>
              <a:rPr lang="en-US" sz="1200" kern="1200" dirty="0">
                <a:solidFill>
                  <a:schemeClr val="tx1"/>
                </a:solidFill>
                <a:effectLst/>
                <a:latin typeface="+mn-lt"/>
                <a:ea typeface="+mn-ea"/>
                <a:cs typeface="+mn-cs"/>
              </a:rPr>
              <a:t>The policy proposal was presented and discussed within the State Board of Education meetings in February and March of 2017 and returned for approval in April 2017</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E7DD08-3836-40EC-9455-AF9C47071C27}" type="slidenum">
              <a:rPr lang="en-US" smtClean="0"/>
              <a:t>3</a:t>
            </a:fld>
            <a:endParaRPr lang="en-US"/>
          </a:p>
        </p:txBody>
      </p:sp>
    </p:spTree>
    <p:extLst>
      <p:ext uri="{BB962C8B-B14F-4D97-AF65-F5344CB8AC3E}">
        <p14:creationId xmlns:p14="http://schemas.microsoft.com/office/powerpoint/2010/main" val="1231642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1" i="0" u="none" strike="noStrike" kern="1200" baseline="0" dirty="0">
                <a:solidFill>
                  <a:schemeClr val="tx1"/>
                </a:solidFill>
                <a:latin typeface="+mn-lt"/>
                <a:ea typeface="+mn-ea"/>
                <a:cs typeface="+mn-cs"/>
              </a:rPr>
              <a:t>Ginny and </a:t>
            </a:r>
            <a:r>
              <a:rPr lang="en-US" sz="1200" b="1" i="0" u="none" strike="noStrike" kern="1200" baseline="0" dirty="0" err="1">
                <a:solidFill>
                  <a:schemeClr val="tx1"/>
                </a:solidFill>
                <a:latin typeface="+mn-lt"/>
                <a:ea typeface="+mn-ea"/>
                <a:cs typeface="+mn-cs"/>
              </a:rPr>
              <a:t>Corye</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the beginning of this slide, ask all of the SMHI representatives to stand.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SMHI represents a large group of stakeholders from diverse backgrounds and experiences related to the provision of mental health services to youth </a:t>
            </a:r>
            <a:endParaRPr lang="en-US" sz="1000" dirty="0"/>
          </a:p>
          <a:p>
            <a:endParaRPr lang="en-US" sz="1000" dirty="0"/>
          </a:p>
          <a:p>
            <a:r>
              <a:rPr lang="en-US" sz="1000" dirty="0"/>
              <a:t>WHO WE ARE:</a:t>
            </a:r>
          </a:p>
          <a:p>
            <a:endParaRPr lang="en-US" sz="1000" dirty="0"/>
          </a:p>
          <a:p>
            <a:r>
              <a:rPr lang="en-US" sz="1000" dirty="0"/>
              <a:t>Parents </a:t>
            </a:r>
          </a:p>
          <a:p>
            <a:endParaRPr lang="en-US" sz="1000" dirty="0"/>
          </a:p>
          <a:p>
            <a:r>
              <a:rPr lang="en-US" sz="1000" dirty="0"/>
              <a:t>8 LEAs select</a:t>
            </a:r>
            <a:r>
              <a:rPr lang="en-US" sz="1000" baseline="0" dirty="0"/>
              <a:t>ed for diversity in size/demographics</a:t>
            </a:r>
            <a:endParaRPr lang="en-US" sz="1000" dirty="0"/>
          </a:p>
          <a:p>
            <a:endParaRPr lang="en-US" sz="1000" dirty="0"/>
          </a:p>
          <a:p>
            <a:r>
              <a:rPr lang="en-US" sz="1000" dirty="0"/>
              <a:t>DHHS:</a:t>
            </a:r>
          </a:p>
          <a:p>
            <a:pPr lvl="1"/>
            <a:r>
              <a:rPr lang="en-US" sz="1000" dirty="0"/>
              <a:t>Div. of Mental Health</a:t>
            </a:r>
          </a:p>
          <a:p>
            <a:pPr lvl="1"/>
            <a:r>
              <a:rPr lang="en-US" sz="1000" dirty="0"/>
              <a:t>Div. of Public Health</a:t>
            </a:r>
          </a:p>
          <a:p>
            <a:pPr lvl="1"/>
            <a:r>
              <a:rPr lang="en-US" sz="1000" dirty="0"/>
              <a:t>Div. Social Services</a:t>
            </a:r>
          </a:p>
          <a:p>
            <a:pPr lvl="1"/>
            <a:r>
              <a:rPr lang="en-US" sz="1000" dirty="0"/>
              <a:t>Div. Medical Assistance</a:t>
            </a:r>
          </a:p>
          <a:p>
            <a:pPr lvl="1"/>
            <a:endParaRPr lang="en-US" sz="1000" dirty="0"/>
          </a:p>
          <a:p>
            <a:r>
              <a:rPr lang="en-US" sz="1000" dirty="0"/>
              <a:t>NC Department of Public Instruction:</a:t>
            </a:r>
          </a:p>
          <a:p>
            <a:pPr lvl="1"/>
            <a:r>
              <a:rPr lang="en-US" sz="1000" dirty="0"/>
              <a:t>K-12 Standards, Curriculum, and Instruction Division</a:t>
            </a:r>
          </a:p>
          <a:p>
            <a:pPr lvl="1"/>
            <a:r>
              <a:rPr lang="en-US" sz="1000" dirty="0"/>
              <a:t>Healthy Schools Division</a:t>
            </a:r>
          </a:p>
          <a:p>
            <a:pPr lvl="1"/>
            <a:r>
              <a:rPr lang="en-US" sz="1000" dirty="0"/>
              <a:t>Exceptional Children Division</a:t>
            </a:r>
          </a:p>
          <a:p>
            <a:pPr lvl="1"/>
            <a:r>
              <a:rPr lang="en-US" sz="1000" dirty="0"/>
              <a:t>Safe and Healthy Schools Support Division</a:t>
            </a:r>
          </a:p>
          <a:p>
            <a:pPr lvl="1"/>
            <a:endParaRPr lang="en-US" sz="1000" dirty="0"/>
          </a:p>
          <a:p>
            <a:pPr lvl="1"/>
            <a:r>
              <a:rPr lang="en-US" sz="1000" dirty="0"/>
              <a:t>State agency officials (DHHS,DPS, DPI)</a:t>
            </a:r>
          </a:p>
          <a:p>
            <a:pPr lvl="1"/>
            <a:endParaRPr lang="en-US" sz="1000" dirty="0"/>
          </a:p>
          <a:p>
            <a:pPr lvl="1"/>
            <a:r>
              <a:rPr lang="en-US" sz="1000" dirty="0"/>
              <a:t>Community-based mental health providers</a:t>
            </a:r>
          </a:p>
          <a:p>
            <a:pPr lvl="2"/>
            <a:r>
              <a:rPr lang="en-US" sz="1000" dirty="0"/>
              <a:t>Hospitals/Healthcare Systems</a:t>
            </a:r>
          </a:p>
          <a:p>
            <a:pPr lvl="2"/>
            <a:r>
              <a:rPr lang="en-US" sz="1000" dirty="0"/>
              <a:t>Managed Care Organizations</a:t>
            </a:r>
          </a:p>
          <a:p>
            <a:pPr lvl="2"/>
            <a:r>
              <a:rPr lang="en-US" sz="1000" dirty="0"/>
              <a:t>Individual Community mental health practitioners</a:t>
            </a:r>
          </a:p>
          <a:p>
            <a:pPr lvl="1"/>
            <a:endParaRPr lang="en-US" sz="1000" dirty="0"/>
          </a:p>
          <a:p>
            <a:pPr lvl="1"/>
            <a:r>
              <a:rPr lang="en-US" sz="1000" dirty="0"/>
              <a:t>Attorneys and Advocates</a:t>
            </a:r>
          </a:p>
          <a:p>
            <a:pPr lvl="2"/>
            <a:r>
              <a:rPr lang="en-US" sz="1000" dirty="0"/>
              <a:t>NC Families United</a:t>
            </a:r>
          </a:p>
          <a:p>
            <a:pPr lvl="2"/>
            <a:r>
              <a:rPr lang="en-US" sz="1000" dirty="0"/>
              <a:t>Disability Rights NC</a:t>
            </a:r>
          </a:p>
          <a:p>
            <a:pPr lvl="2"/>
            <a:r>
              <a:rPr lang="en-US" sz="1000" dirty="0"/>
              <a:t>Exceptional Children Assistance Center</a:t>
            </a:r>
          </a:p>
          <a:p>
            <a:pPr lvl="2"/>
            <a:r>
              <a:rPr lang="en-US" sz="1000" dirty="0"/>
              <a:t>National Alliance on Mental Illness</a:t>
            </a:r>
          </a:p>
          <a:p>
            <a:pPr lvl="2"/>
            <a:r>
              <a:rPr lang="en-US" sz="1000" dirty="0"/>
              <a:t>Duke Law Clinic</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000" dirty="0"/>
              <a:t>NC Council for the Deaf and Hard of Hearing</a:t>
            </a:r>
          </a:p>
          <a:p>
            <a:pPr lvl="1"/>
            <a:endParaRPr lang="en-US" sz="1000" dirty="0"/>
          </a:p>
          <a:p>
            <a:pPr lvl="1"/>
            <a:r>
              <a:rPr lang="en-US" sz="1000" dirty="0"/>
              <a:t>Third-party </a:t>
            </a:r>
            <a:r>
              <a:rPr lang="en-US" sz="1000" dirty="0" err="1"/>
              <a:t>payors</a:t>
            </a:r>
            <a:endParaRPr lang="en-US" sz="1000" dirty="0"/>
          </a:p>
          <a:p>
            <a:pPr lvl="2"/>
            <a:r>
              <a:rPr lang="en-US" sz="1000" dirty="0"/>
              <a:t>BCBS</a:t>
            </a:r>
          </a:p>
          <a:p>
            <a:pPr lvl="1"/>
            <a:endParaRPr lang="en-US" sz="1000" dirty="0"/>
          </a:p>
          <a:p>
            <a:pPr lvl="1"/>
            <a:r>
              <a:rPr lang="en-US" sz="1000" dirty="0"/>
              <a:t>University faculty</a:t>
            </a:r>
          </a:p>
          <a:p>
            <a:pPr lvl="2"/>
            <a:r>
              <a:rPr lang="en-US" sz="1000" dirty="0"/>
              <a:t>East Carolina Univ.</a:t>
            </a:r>
          </a:p>
          <a:p>
            <a:pPr lvl="2"/>
            <a:r>
              <a:rPr lang="en-US" sz="1000" dirty="0"/>
              <a:t>Appalachian State Univ.</a:t>
            </a:r>
          </a:p>
          <a:p>
            <a:pPr lvl="2"/>
            <a:r>
              <a:rPr lang="en-US" sz="1000" dirty="0"/>
              <a:t>UNC Chapel Hill</a:t>
            </a:r>
          </a:p>
          <a:p>
            <a:pPr lvl="2"/>
            <a:r>
              <a:rPr lang="en-US" sz="1000" dirty="0"/>
              <a:t>UNC Greensboro</a:t>
            </a:r>
          </a:p>
          <a:p>
            <a:endParaRPr lang="en-US" sz="1000" dirty="0"/>
          </a:p>
          <a:p>
            <a:pPr lvl="1"/>
            <a:r>
              <a:rPr lang="en-US" sz="1000" dirty="0"/>
              <a:t>Professional</a:t>
            </a:r>
            <a:r>
              <a:rPr lang="en-US" sz="1000" baseline="0" dirty="0"/>
              <a:t> associations</a:t>
            </a:r>
          </a:p>
          <a:p>
            <a:pPr lvl="2"/>
            <a:r>
              <a:rPr lang="en-US" sz="1000" dirty="0"/>
              <a:t>NC Association of School Psychologists</a:t>
            </a:r>
          </a:p>
          <a:p>
            <a:pPr lvl="2"/>
            <a:r>
              <a:rPr lang="en-US" sz="1000" dirty="0"/>
              <a:t>NC Association of School Counselors</a:t>
            </a:r>
          </a:p>
          <a:p>
            <a:pPr lvl="2"/>
            <a:r>
              <a:rPr lang="en-US" sz="1000" dirty="0"/>
              <a:t>NC Association of School Nurses</a:t>
            </a:r>
          </a:p>
          <a:p>
            <a:pPr lvl="2"/>
            <a:r>
              <a:rPr lang="en-US" sz="1000" dirty="0"/>
              <a:t>NC Association of Occupational Therapists</a:t>
            </a:r>
          </a:p>
          <a:p>
            <a:pPr lvl="2"/>
            <a:endParaRPr lang="en-US" sz="1000" dirty="0"/>
          </a:p>
          <a:p>
            <a:pPr lvl="1"/>
            <a:r>
              <a:rPr lang="en-US" sz="1000" dirty="0"/>
              <a:t>Other Agency </a:t>
            </a:r>
            <a:r>
              <a:rPr lang="en-US" sz="1000" dirty="0" err="1"/>
              <a:t>Collaboratives</a:t>
            </a:r>
            <a:r>
              <a:rPr lang="en-US" sz="1000" dirty="0"/>
              <a:t>:</a:t>
            </a:r>
          </a:p>
          <a:p>
            <a:pPr lvl="3"/>
            <a:r>
              <a:rPr lang="en-US" sz="1000" dirty="0"/>
              <a:t>Cross Agency Collaborative</a:t>
            </a:r>
          </a:p>
          <a:p>
            <a:pPr lvl="3"/>
            <a:r>
              <a:rPr lang="en-US" sz="1000" dirty="0"/>
              <a:t>Infant Mental Health Task Force</a:t>
            </a:r>
          </a:p>
          <a:p>
            <a:pPr lvl="3"/>
            <a:r>
              <a:rPr lang="en-US" sz="1000" dirty="0"/>
              <a:t>Commission on Children With Special Health Care Needs – Behavioral Health Work Group</a:t>
            </a:r>
          </a:p>
          <a:p>
            <a:pPr lvl="3"/>
            <a:r>
              <a:rPr lang="en-US" sz="1000" dirty="0"/>
              <a:t>Governor’s Task Force on Mental Health and Substance Abuse</a:t>
            </a:r>
          </a:p>
          <a:p>
            <a:pPr lvl="2"/>
            <a:endParaRPr lang="en-US" dirty="0"/>
          </a:p>
          <a:p>
            <a:endParaRPr lang="en-US" dirty="0"/>
          </a:p>
        </p:txBody>
      </p:sp>
      <p:sp>
        <p:nvSpPr>
          <p:cNvPr id="4" name="Slide Number Placeholder 3"/>
          <p:cNvSpPr>
            <a:spLocks noGrp="1"/>
          </p:cNvSpPr>
          <p:nvPr>
            <p:ph type="sldNum" sz="quarter" idx="10"/>
          </p:nvPr>
        </p:nvSpPr>
        <p:spPr/>
        <p:txBody>
          <a:bodyPr/>
          <a:lstStyle/>
          <a:p>
            <a:fld id="{38B14879-727E-46CB-8144-4B02D2781854}" type="slidenum">
              <a:rPr lang="en-US" smtClean="0"/>
              <a:t>4</a:t>
            </a:fld>
            <a:endParaRPr lang="en-US"/>
          </a:p>
        </p:txBody>
      </p:sp>
    </p:spTree>
    <p:extLst>
      <p:ext uri="{BB962C8B-B14F-4D97-AF65-F5344CB8AC3E}">
        <p14:creationId xmlns:p14="http://schemas.microsoft.com/office/powerpoint/2010/main" val="985535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Ginny and </a:t>
            </a:r>
            <a:r>
              <a:rPr lang="en-US" b="1" baseline="0" dirty="0" err="1"/>
              <a:t>Corye</a:t>
            </a:r>
            <a:endParaRPr lang="en-US" b="1" baseline="0" dirty="0"/>
          </a:p>
          <a:p>
            <a:endParaRPr lang="en-US" baseline="0" dirty="0"/>
          </a:p>
          <a:p>
            <a:r>
              <a:rPr lang="en-US" baseline="0" dirty="0"/>
              <a:t>With the charge to holistically meet the needs of the whole child, including </a:t>
            </a:r>
            <a:r>
              <a:rPr lang="en-US" i="1" baseline="0" dirty="0"/>
              <a:t>prevention </a:t>
            </a:r>
            <a:r>
              <a:rPr lang="en-US" i="0" baseline="0" dirty="0"/>
              <a:t>of mental health problems</a:t>
            </a:r>
            <a:r>
              <a:rPr lang="en-US" baseline="0" dirty="0"/>
              <a:t>, t</a:t>
            </a:r>
            <a:r>
              <a:rPr lang="en-US" dirty="0"/>
              <a:t>he school is the </a:t>
            </a:r>
            <a:r>
              <a:rPr lang="en-US" i="1" dirty="0"/>
              <a:t>logical</a:t>
            </a:r>
            <a:r>
              <a:rPr lang="en-US" dirty="0"/>
              <a:t> place to integrate</a:t>
            </a:r>
            <a:r>
              <a:rPr lang="en-US" baseline="0" dirty="0"/>
              <a:t> services to promote </a:t>
            </a:r>
            <a:r>
              <a:rPr lang="en-US" i="1" baseline="0" dirty="0"/>
              <a:t>equitable</a:t>
            </a:r>
            <a:r>
              <a:rPr lang="en-US" baseline="0" dirty="0"/>
              <a:t> access.</a:t>
            </a:r>
          </a:p>
          <a:p>
            <a:endParaRPr lang="en-US" baseline="0" dirty="0"/>
          </a:p>
          <a:p>
            <a:r>
              <a:rPr lang="en-US" baseline="0" dirty="0"/>
              <a:t>From our environmental scan, we found that families are currently struggling to navigate the system and connect to the services they need.</a:t>
            </a:r>
          </a:p>
          <a:p>
            <a:endParaRPr lang="en-US" baseline="0" dirty="0"/>
          </a:p>
          <a:p>
            <a:r>
              <a:rPr lang="en-US" baseline="0" dirty="0"/>
              <a:t>For example: </a:t>
            </a:r>
          </a:p>
          <a:p>
            <a:pPr marL="171450" indent="-171450">
              <a:buFont typeface="Arial" panose="020B0604020202020204" pitchFamily="34" charset="0"/>
              <a:buChar char="•"/>
            </a:pPr>
            <a:r>
              <a:rPr lang="en-US" baseline="0" dirty="0"/>
              <a:t>26% of parent responders stated that transportation issues have prevented them from accessing mental health services for their child.</a:t>
            </a:r>
          </a:p>
          <a:p>
            <a:pPr marL="171450" indent="-171450">
              <a:buFont typeface="Arial" panose="020B0604020202020204" pitchFamily="34" charset="0"/>
              <a:buChar char="•"/>
            </a:pPr>
            <a:r>
              <a:rPr lang="en-US" baseline="0" dirty="0"/>
              <a:t>60% of parents believe that some children get better access to community-based services than others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As we discuss inequitable access, it is incumbent for us to do so in the context of the second leading cause of death among people aged 10-24 years - suicide.  Equitable access to high quality mental health services </a:t>
            </a:r>
            <a:r>
              <a:rPr lang="en-US" i="1" baseline="0" dirty="0"/>
              <a:t>can save the lives</a:t>
            </a:r>
            <a:r>
              <a:rPr lang="en-US" baseline="0" dirty="0"/>
              <a:t> of children and youth in NC.</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75% of students with a mental health disorder do not access mental health services.  We know we can do better, and we know integration of mental health in schools can improve access.  Consider stating this in terms of raw numbers (~227,000).</a:t>
            </a:r>
          </a:p>
        </p:txBody>
      </p:sp>
      <p:sp>
        <p:nvSpPr>
          <p:cNvPr id="4" name="Slide Number Placeholder 3"/>
          <p:cNvSpPr>
            <a:spLocks noGrp="1"/>
          </p:cNvSpPr>
          <p:nvPr>
            <p:ph type="sldNum" sz="quarter" idx="10"/>
          </p:nvPr>
        </p:nvSpPr>
        <p:spPr/>
        <p:txBody>
          <a:bodyPr/>
          <a:lstStyle/>
          <a:p>
            <a:fld id="{38B14879-727E-46CB-8144-4B02D2781854}" type="slidenum">
              <a:rPr lang="en-US" smtClean="0"/>
              <a:t>5</a:t>
            </a:fld>
            <a:endParaRPr lang="en-US"/>
          </a:p>
        </p:txBody>
      </p:sp>
    </p:spTree>
    <p:extLst>
      <p:ext uri="{BB962C8B-B14F-4D97-AF65-F5344CB8AC3E}">
        <p14:creationId xmlns:p14="http://schemas.microsoft.com/office/powerpoint/2010/main" val="407584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Ginny and </a:t>
            </a:r>
            <a:r>
              <a:rPr lang="en-US" b="1" dirty="0" err="1"/>
              <a:t>Corye</a:t>
            </a:r>
            <a:endParaRPr lang="en-US" b="1" dirty="0"/>
          </a:p>
          <a:p>
            <a:endParaRPr lang="en-US" dirty="0"/>
          </a:p>
          <a:p>
            <a:r>
              <a:rPr lang="en-US" dirty="0"/>
              <a:t>Our</a:t>
            </a:r>
            <a:r>
              <a:rPr lang="en-US" baseline="0" dirty="0"/>
              <a:t> recommendations are organized into three primary domains describing: </a:t>
            </a:r>
          </a:p>
          <a:p>
            <a:pPr marL="171450" indent="-171450">
              <a:buFont typeface="Arial" panose="020B0604020202020204" pitchFamily="34" charset="0"/>
              <a:buChar char="•"/>
            </a:pPr>
            <a:r>
              <a:rPr lang="en-US" baseline="0" dirty="0"/>
              <a:t>What we propose to do </a:t>
            </a:r>
          </a:p>
          <a:p>
            <a:pPr marL="171450" indent="-171450">
              <a:buFont typeface="Arial" panose="020B0604020202020204" pitchFamily="34" charset="0"/>
              <a:buChar char="•"/>
            </a:pPr>
            <a:r>
              <a:rPr lang="en-US" baseline="0" dirty="0"/>
              <a:t>How it can be made sustainable within the context of North Carolina </a:t>
            </a:r>
          </a:p>
          <a:p>
            <a:pPr marL="171450" indent="-171450">
              <a:buFont typeface="Arial" panose="020B0604020202020204" pitchFamily="34" charset="0"/>
              <a:buChar char="•"/>
            </a:pPr>
            <a:r>
              <a:rPr lang="en-US" baseline="0" dirty="0"/>
              <a:t>Who would be involved with and benefit from the work</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The recommendation development process happened systematically with the SMHI mission in mind.  The recommendations are structured in such a way so they are actionable and readily translatable to policy statements.</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38B14879-727E-46CB-8144-4B02D2781854}" type="slidenum">
              <a:rPr lang="en-US" smtClean="0"/>
              <a:t>6</a:t>
            </a:fld>
            <a:endParaRPr lang="en-US"/>
          </a:p>
        </p:txBody>
      </p:sp>
    </p:spTree>
    <p:extLst>
      <p:ext uri="{BB962C8B-B14F-4D97-AF65-F5344CB8AC3E}">
        <p14:creationId xmlns:p14="http://schemas.microsoft.com/office/powerpoint/2010/main" val="2534504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David</a:t>
            </a:r>
          </a:p>
          <a:p>
            <a:endParaRPr lang="en-US" dirty="0"/>
          </a:p>
          <a:p>
            <a:r>
              <a:rPr lang="en-US" dirty="0"/>
              <a:t>The first recommendation involves the creation of a seamless</a:t>
            </a:r>
            <a:r>
              <a:rPr lang="en-US" baseline="0" dirty="0"/>
              <a:t> continuum of supports and services that are integrated within the school setting and occur within the community.</a:t>
            </a:r>
          </a:p>
          <a:p>
            <a:endParaRPr lang="en-US" baseline="0" dirty="0"/>
          </a:p>
          <a:p>
            <a:r>
              <a:rPr lang="en-US" baseline="0" dirty="0"/>
              <a:t>Currently, the provision of mental health services is reactive and costly.  Many of the mental health problems students experience could be prevented with high quality core behavioral programming in the context of trauma-informed healthy school communities.  If enacted well, these policy recommendations would yield a high return on investment by preventing the costs associated with students and families experiencing high intensity mental health needs.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8B14879-727E-46CB-8144-4B02D2781854}" type="slidenum">
              <a:rPr lang="en-US" smtClean="0"/>
              <a:t>7</a:t>
            </a:fld>
            <a:endParaRPr lang="en-US"/>
          </a:p>
        </p:txBody>
      </p:sp>
    </p:spTree>
    <p:extLst>
      <p:ext uri="{BB962C8B-B14F-4D97-AF65-F5344CB8AC3E}">
        <p14:creationId xmlns:p14="http://schemas.microsoft.com/office/powerpoint/2010/main" val="860226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035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David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 recommendations have been crafted to align to a multi-tiered system of support (MTSS). </a:t>
            </a:r>
            <a:r>
              <a:rPr lang="en-US" sz="1200" kern="1200" dirty="0">
                <a:solidFill>
                  <a:schemeClr val="tx1"/>
                </a:solidFill>
                <a:effectLst/>
                <a:latin typeface="+mn-lt"/>
                <a:ea typeface="+mn-ea"/>
                <a:cs typeface="+mn-cs"/>
              </a:rPr>
              <a:t>NC MTSS is a multi-tiered framework which promotes school improvement through engaging, research-based academic and </a:t>
            </a:r>
            <a:r>
              <a:rPr lang="en-US" sz="1200" i="0" kern="1200" dirty="0">
                <a:solidFill>
                  <a:schemeClr val="tx1"/>
                </a:solidFill>
                <a:effectLst/>
                <a:latin typeface="+mn-lt"/>
                <a:ea typeface="+mn-ea"/>
                <a:cs typeface="+mn-cs"/>
              </a:rPr>
              <a:t>behavioral</a:t>
            </a:r>
            <a:r>
              <a:rPr lang="en-US" sz="1200" kern="1200" dirty="0">
                <a:solidFill>
                  <a:schemeClr val="tx1"/>
                </a:solidFill>
                <a:effectLst/>
                <a:latin typeface="+mn-lt"/>
                <a:ea typeface="+mn-ea"/>
                <a:cs typeface="+mn-cs"/>
              </a:rPr>
              <a:t> practices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NC DPI believes that MTSS is the most effective and efficient approach to improving school outcomes and student performance thereby ensuring equitable access to a sound basic education.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As noted here, the continuum of supports is conceptualized as layers of support.  </a:t>
            </a:r>
            <a:r>
              <a:rPr lang="en-US" i="1" baseline="0" dirty="0"/>
              <a:t>All </a:t>
            </a:r>
            <a:r>
              <a:rPr lang="en-US" i="0" baseline="0" dirty="0"/>
              <a:t>students access universal supports that include attending schools in which educators  are adequately trained and prepared to recognize and address mental health needs, the stigma of mental health is diminished, and the school community fosters a positive climate that promotes the infusion of social-emotional learning and resilience building.</a:t>
            </a:r>
          </a:p>
          <a:p>
            <a:pPr marL="0" indent="0">
              <a:buFont typeface="Arial" panose="020B0604020202020204" pitchFamily="34" charset="0"/>
              <a:buNone/>
            </a:pPr>
            <a:endParaRPr lang="en-US" i="0" baseline="0" dirty="0"/>
          </a:p>
          <a:p>
            <a:pPr marL="0" indent="0">
              <a:buFont typeface="Arial" panose="020B0604020202020204" pitchFamily="34" charset="0"/>
              <a:buNone/>
            </a:pPr>
            <a:r>
              <a:rPr lang="en-US" i="0" baseline="0" dirty="0"/>
              <a:t>In addition, this graphic demonstrates the integration and seamless access to services across the continuums of student need and school or community based.</a:t>
            </a:r>
          </a:p>
          <a:p>
            <a:pPr marL="0" indent="0">
              <a:buFont typeface="Arial" panose="020B0604020202020204" pitchFamily="34" charset="0"/>
              <a:buNone/>
            </a:pPr>
            <a:endParaRPr lang="en-US" i="0" baseline="0" dirty="0"/>
          </a:p>
          <a:p>
            <a:r>
              <a:rPr lang="en-US" dirty="0"/>
              <a:t>These are brief bullets</a:t>
            </a:r>
            <a:r>
              <a:rPr lang="en-US" baseline="0" dirty="0"/>
              <a:t> describing the implementation strategies for creating a continuum.</a:t>
            </a:r>
          </a:p>
          <a:p>
            <a:endParaRPr lang="en-US" baseline="0" dirty="0"/>
          </a:p>
          <a:p>
            <a:r>
              <a:rPr lang="en-US" baseline="0" dirty="0"/>
              <a:t>Payors include schools, families, community providers, MCOs among others.</a:t>
            </a:r>
          </a:p>
          <a:p>
            <a:endParaRPr lang="en-US" baseline="0" dirty="0"/>
          </a:p>
          <a:p>
            <a:r>
              <a:rPr lang="en-US" baseline="0" dirty="0"/>
              <a:t>Universal screening is necessary for early identification and prevention, particularly for students experiencing internalizing problems that are rarely recognized by school staff.  We need to have some discussion around how we will talk about this at our planning meeting.  Some notes:</a:t>
            </a:r>
          </a:p>
          <a:p>
            <a:pPr marL="171450" indent="-171450">
              <a:buFont typeface="Arial" panose="020B0604020202020204" pitchFamily="34" charset="0"/>
              <a:buChar char="•"/>
            </a:pPr>
            <a:r>
              <a:rPr lang="en-US" baseline="0" dirty="0"/>
              <a:t>At the secondary level, some of this could be done with existing data sources through the development of an early warning system in ECATS</a:t>
            </a:r>
          </a:p>
          <a:p>
            <a:pPr marL="171450" indent="-171450">
              <a:buFont typeface="Arial" panose="020B0604020202020204" pitchFamily="34" charset="0"/>
              <a:buChar char="•"/>
            </a:pPr>
            <a:r>
              <a:rPr lang="en-US" baseline="0" dirty="0"/>
              <a:t>Screening data do not diagnose mental health disorders or yield a “psychological profile” of any sort</a:t>
            </a:r>
          </a:p>
          <a:p>
            <a:pPr marL="171450" indent="-171450">
              <a:buFont typeface="Arial" panose="020B0604020202020204" pitchFamily="34" charset="0"/>
              <a:buChar char="•"/>
            </a:pPr>
            <a:r>
              <a:rPr lang="en-US" baseline="0" dirty="0"/>
              <a:t>Screening would only occur with consent (likely passive consent in which all families would have the opportunity to opt out)</a:t>
            </a:r>
          </a:p>
          <a:p>
            <a:pPr marL="171450" indent="-171450">
              <a:buFont typeface="Arial" panose="020B0604020202020204" pitchFamily="34" charset="0"/>
              <a:buChar char="•"/>
            </a:pPr>
            <a:r>
              <a:rPr lang="en-US" baseline="0" dirty="0"/>
              <a:t>Supports or services that occur as a result of screening would only occur with active consent</a:t>
            </a:r>
            <a:endParaRPr lang="en-US" dirty="0"/>
          </a:p>
          <a:p>
            <a:pPr marL="0" indent="0">
              <a:buFont typeface="Arial" panose="020B0604020202020204" pitchFamily="34" charset="0"/>
              <a:buNone/>
            </a:pPr>
            <a:endParaRPr lang="en-US" baseline="0" dirty="0"/>
          </a:p>
          <a:p>
            <a:r>
              <a:rPr lang="en-US" sz="1200" dirty="0"/>
              <a:t>All payors will jointly </a:t>
            </a:r>
            <a:r>
              <a:rPr lang="en-US" sz="1200" b="1" dirty="0"/>
              <a:t>create</a:t>
            </a:r>
            <a:r>
              <a:rPr lang="en-US" sz="1200" dirty="0"/>
              <a:t> a plan for </a:t>
            </a:r>
            <a:r>
              <a:rPr lang="en-US" sz="1200" b="1" dirty="0"/>
              <a:t>meeting</a:t>
            </a:r>
            <a:r>
              <a:rPr lang="en-US" sz="1200" dirty="0"/>
              <a:t> the mental health and substance use needs of all NC public school children.  The continuum will be </a:t>
            </a:r>
            <a:r>
              <a:rPr lang="en-US" sz="1200" b="1" dirty="0"/>
              <a:t>provided</a:t>
            </a:r>
            <a:r>
              <a:rPr lang="en-US" sz="1200" dirty="0"/>
              <a:t> within the context of a multi-tiered system of supports (MTSS) and will include:</a:t>
            </a:r>
          </a:p>
          <a:p>
            <a:pPr marL="342900" indent="-342900">
              <a:buFont typeface="Arial" panose="020B0604020202020204" pitchFamily="34" charset="0"/>
              <a:buChar char="•"/>
            </a:pPr>
            <a:r>
              <a:rPr lang="en-US" sz="1200" dirty="0"/>
              <a:t>Education of staff and students pre-k – 12</a:t>
            </a:r>
          </a:p>
          <a:p>
            <a:pPr marL="342900" indent="-342900">
              <a:buFont typeface="Arial" panose="020B0604020202020204" pitchFamily="34" charset="0"/>
              <a:buChar char="•"/>
            </a:pPr>
            <a:r>
              <a:rPr lang="en-US" sz="1200" dirty="0"/>
              <a:t>Promotion of healthy school communities</a:t>
            </a:r>
          </a:p>
          <a:p>
            <a:pPr marL="342900" indent="-342900">
              <a:buFont typeface="Arial" panose="020B0604020202020204" pitchFamily="34" charset="0"/>
              <a:buChar char="•"/>
            </a:pPr>
            <a:r>
              <a:rPr lang="en-US" sz="1200" dirty="0"/>
              <a:t>Universal screening</a:t>
            </a:r>
          </a:p>
          <a:p>
            <a:pPr marL="342900" indent="-342900">
              <a:buFont typeface="Arial" panose="020B0604020202020204" pitchFamily="34" charset="0"/>
              <a:buChar char="•"/>
            </a:pPr>
            <a:r>
              <a:rPr lang="en-US" sz="1200" dirty="0"/>
              <a:t>Supplemental supports</a:t>
            </a:r>
          </a:p>
          <a:p>
            <a:pPr marL="342900" indent="-342900">
              <a:buFont typeface="Arial" panose="020B0604020202020204" pitchFamily="34" charset="0"/>
              <a:buChar char="•"/>
            </a:pPr>
            <a:r>
              <a:rPr lang="en-US" sz="1200" dirty="0"/>
              <a:t>Intensive services for students and families</a:t>
            </a:r>
          </a:p>
          <a:p>
            <a:pPr marL="342900" indent="-342900">
              <a:buFont typeface="Arial" panose="020B0604020202020204" pitchFamily="34" charset="0"/>
              <a:buChar char="•"/>
            </a:pPr>
            <a:endParaRPr lang="en-US" sz="1200" dirty="0"/>
          </a:p>
          <a:p>
            <a:r>
              <a:rPr lang="en-US" sz="1200" dirty="0"/>
              <a:t>To </a:t>
            </a:r>
            <a:r>
              <a:rPr lang="en-US" sz="1200" b="1" dirty="0"/>
              <a:t>ensure</a:t>
            </a:r>
            <a:r>
              <a:rPr lang="en-US" sz="1200" dirty="0"/>
              <a:t> accountability, the plan will include a system to evaluate the quality of mental health services and measure student outcomes</a:t>
            </a:r>
            <a:endParaRPr lang="en-US" baseline="0"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141B7B3-4B9A-9944-9060-A96F195F79F2}" type="slidenum">
              <a:rPr lang="en-US" altLang="en-US">
                <a:latin typeface="Calibri" charset="0"/>
              </a:rPr>
              <a:pPr eaLnBrk="1" hangingPunct="1"/>
              <a:t>8</a:t>
            </a:fld>
            <a:endParaRPr lang="en-US" altLang="en-US">
              <a:latin typeface="Calibri" charset="0"/>
            </a:endParaRPr>
          </a:p>
        </p:txBody>
      </p:sp>
    </p:spTree>
    <p:extLst>
      <p:ext uri="{BB962C8B-B14F-4D97-AF65-F5344CB8AC3E}">
        <p14:creationId xmlns:p14="http://schemas.microsoft.com/office/powerpoint/2010/main" val="1030097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Ann</a:t>
            </a:r>
          </a:p>
          <a:p>
            <a:endParaRPr lang="en-US" dirty="0"/>
          </a:p>
          <a:p>
            <a:r>
              <a:rPr lang="en-US" dirty="0"/>
              <a:t>Summarize the issues and solution for this recommendation.</a:t>
            </a:r>
          </a:p>
          <a:p>
            <a:endParaRPr lang="en-US" dirty="0"/>
          </a:p>
          <a:p>
            <a:r>
              <a:rPr lang="en-US" dirty="0"/>
              <a:t>We may want to provide some update</a:t>
            </a:r>
            <a:r>
              <a:rPr lang="en-US" baseline="0" dirty="0"/>
              <a:t> / thinking in regard to the Medicaid expansion and the discussion with BCBS.</a:t>
            </a:r>
          </a:p>
          <a:p>
            <a:endParaRPr lang="en-US" baseline="0" dirty="0"/>
          </a:p>
          <a:p>
            <a:r>
              <a:rPr lang="en-US" baseline="0" dirty="0"/>
              <a:t>*Also emphasize the language around the sufficient resources related to Specialized Instructional Support Personnel (SISP) – making the case that the current infrastructure is not sufficient.  Positions include school psychology, school counselors, school social workers, school nurses.  This is not “add on” services.  These are </a:t>
            </a:r>
            <a:r>
              <a:rPr lang="en-US" b="1" i="1" baseline="0" dirty="0"/>
              <a:t>essential</a:t>
            </a:r>
            <a:r>
              <a:rPr lang="en-US" baseline="0" dirty="0"/>
              <a:t> services for academic growth.</a:t>
            </a:r>
          </a:p>
          <a:p>
            <a:endParaRPr lang="en-US" baseline="0" dirty="0"/>
          </a:p>
          <a:p>
            <a:r>
              <a:rPr lang="en-US" baseline="0" dirty="0"/>
              <a:t>Data from the environmental scan related to school personnel:</a:t>
            </a:r>
          </a:p>
          <a:p>
            <a:pPr marL="171450" indent="-171450">
              <a:buFont typeface="Arial" panose="020B0604020202020204" pitchFamily="34" charset="0"/>
              <a:buChar char="•"/>
            </a:pPr>
            <a:r>
              <a:rPr lang="en-US" baseline="0" dirty="0"/>
              <a:t>80% of school respondents did not feel that schools possess adequate personnel to provide a full range of services promoting social-emotional well being</a:t>
            </a:r>
          </a:p>
          <a:p>
            <a:pPr marL="171450" indent="-171450">
              <a:buFont typeface="Arial" panose="020B0604020202020204" pitchFamily="34" charset="0"/>
              <a:buChar char="•"/>
            </a:pPr>
            <a:r>
              <a:rPr lang="en-US" baseline="0" dirty="0"/>
              <a:t>81% of parents did not feel school possess enough people to effectively help students with social emotional health needs</a:t>
            </a:r>
          </a:p>
          <a:p>
            <a:pPr marL="171450" indent="-171450">
              <a:buFont typeface="Arial" panose="020B0604020202020204" pitchFamily="34" charset="0"/>
              <a:buChar char="•"/>
            </a:pPr>
            <a:endParaRPr lang="en-US" baseline="0" dirty="0"/>
          </a:p>
          <a:p>
            <a:pPr marL="285750" indent="-285750">
              <a:buFont typeface="Arial" panose="020B0604020202020204" pitchFamily="34" charset="0"/>
              <a:buChar char="•"/>
            </a:pPr>
            <a:r>
              <a:rPr lang="en-US" sz="1200" b="1" dirty="0"/>
              <a:t>Employ</a:t>
            </a:r>
            <a:r>
              <a:rPr lang="en-US" sz="1200" dirty="0"/>
              <a:t> in sufficient numbers, adequately trained and licensed Specialized Instructional Support Personnel (SISP) (school counselors, school nurses, school psychologists, school social workers)</a:t>
            </a:r>
          </a:p>
          <a:p>
            <a:endParaRPr lang="en-US" sz="1200" dirty="0"/>
          </a:p>
          <a:p>
            <a:pPr marL="285750" indent="-285750">
              <a:buFont typeface="Arial" panose="020B0604020202020204" pitchFamily="34" charset="0"/>
              <a:buChar char="•"/>
            </a:pPr>
            <a:r>
              <a:rPr lang="en-US" sz="1200" b="1" dirty="0"/>
              <a:t>Ensure</a:t>
            </a:r>
            <a:r>
              <a:rPr lang="en-US" sz="1200" dirty="0"/>
              <a:t> state level infrastructure exists to </a:t>
            </a:r>
            <a:r>
              <a:rPr lang="en-US" sz="1200" b="1" dirty="0"/>
              <a:t>provide</a:t>
            </a:r>
            <a:r>
              <a:rPr lang="en-US" sz="1200" dirty="0"/>
              <a:t> consistent and cohesive support to Specialized Instructional Support Personnel</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a:t>Blend</a:t>
            </a:r>
            <a:r>
              <a:rPr lang="en-US" sz="1200" dirty="0"/>
              <a:t> existing funding streams to </a:t>
            </a:r>
            <a:r>
              <a:rPr lang="en-US" sz="1200" b="1" dirty="0"/>
              <a:t>create</a:t>
            </a:r>
            <a:r>
              <a:rPr lang="en-US" sz="1200" dirty="0"/>
              <a:t> devoted full-time mental health positions in LEAs that are designed to work within school districts and between community systems of care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a:t>Make</a:t>
            </a:r>
            <a:r>
              <a:rPr lang="en-US" sz="1200" dirty="0"/>
              <a:t> mental health and substance use a required component of professional development for all school staff and boards of education.</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38B14879-727E-46CB-8144-4B02D2781854}" type="slidenum">
              <a:rPr lang="en-US" smtClean="0"/>
              <a:t>9</a:t>
            </a:fld>
            <a:endParaRPr lang="en-US"/>
          </a:p>
        </p:txBody>
      </p:sp>
    </p:spTree>
    <p:extLst>
      <p:ext uri="{BB962C8B-B14F-4D97-AF65-F5344CB8AC3E}">
        <p14:creationId xmlns:p14="http://schemas.microsoft.com/office/powerpoint/2010/main" val="3008082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9568" y="1038475"/>
            <a:ext cx="6731512" cy="2561975"/>
          </a:xfrm>
        </p:spPr>
        <p:txBody>
          <a:bodyPr/>
          <a:lstStyle>
            <a:lvl1pP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2139568" y="3797315"/>
            <a:ext cx="6731512" cy="1157336"/>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81398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33816"/>
            <a:ext cx="7772400" cy="2161599"/>
          </a:xfrm>
        </p:spPr>
        <p:txBody>
          <a:bodyPr/>
          <a:lstStyle>
            <a:lvl1pP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371600" y="5035976"/>
            <a:ext cx="6400800" cy="1113545"/>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9448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6065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092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fld id="{8C5B48F5-65FF-4674-BF51-9CA1A1F5A1BF}" type="datetime1">
              <a:rPr lang="en-US" smtClean="0"/>
              <a:pPr lvl="0"/>
              <a:t>8/7/2017</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37C25782-3F23-4C91-ABE5-D2CF49246950}" type="slidenum">
              <a:rPr lang="en-US" smtClean="0"/>
              <a:t>‹#›</a:t>
            </a:fld>
            <a:endParaRPr lang="en-US"/>
          </a:p>
        </p:txBody>
      </p:sp>
    </p:spTree>
    <p:extLst>
      <p:ext uri="{BB962C8B-B14F-4D97-AF65-F5344CB8AC3E}">
        <p14:creationId xmlns:p14="http://schemas.microsoft.com/office/powerpoint/2010/main" val="423916324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1014246"/>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3" r:id="rId3"/>
    <p:sldLayoutId id="2147483654" r:id="rId4"/>
    <p:sldLayoutId id="2147483656" r:id="rId5"/>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theshapesystem.co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drive.google.com/open?id=0ByJZ9zsZOX_jdjBidjZZQzl2SzQ"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lauren_holahan@med.unc.edu"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mailto:shoover@som.umaryland.edu" TargetMode="External"/><Relationship Id="rId5" Type="http://schemas.openxmlformats.org/officeDocument/2006/relationships/hyperlink" Target="mailto:csmh@som.umaryland.edu" TargetMode="External"/><Relationship Id="rId4" Type="http://schemas.openxmlformats.org/officeDocument/2006/relationships/hyperlink" Target="mailto:lkmakor@email.unc.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file/view/Mental-Health-Policy-Recommendations-Attachment.pdf/615872751/Mental-Health-Policy-Recommendations-Attachment.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tmp"/><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tmp"/><Relationship Id="rId4" Type="http://schemas.openxmlformats.org/officeDocument/2006/relationships/diagramLayout" Target="../diagrams/layout1.xml"/><Relationship Id="rId9" Type="http://schemas.openxmlformats.org/officeDocument/2006/relationships/image" Target="../media/image5.tmp"/></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1366" y="2493124"/>
            <a:ext cx="7408040" cy="2561975"/>
          </a:xfrm>
        </p:spPr>
        <p:txBody>
          <a:bodyPr/>
          <a:lstStyle/>
          <a:p>
            <a:r>
              <a:rPr lang="en-US" dirty="0">
                <a:solidFill>
                  <a:schemeClr val="tx1"/>
                </a:solidFill>
              </a:rPr>
              <a:t>North Carolina</a:t>
            </a:r>
            <a:br>
              <a:rPr lang="en-US" dirty="0">
                <a:solidFill>
                  <a:schemeClr val="tx1"/>
                </a:solidFill>
              </a:rPr>
            </a:br>
            <a:r>
              <a:rPr lang="en-US" dirty="0">
                <a:solidFill>
                  <a:schemeClr val="tx1"/>
                </a:solidFill>
              </a:rPr>
              <a:t>School Mental Health Initiative</a:t>
            </a:r>
            <a:br>
              <a:rPr lang="en-US" dirty="0">
                <a:solidFill>
                  <a:schemeClr val="tx1"/>
                </a:solidFill>
              </a:rPr>
            </a:br>
            <a:r>
              <a:rPr lang="en-US" dirty="0">
                <a:solidFill>
                  <a:schemeClr val="tx1"/>
                </a:solidFill>
              </a:rPr>
              <a:t>(NCSMHI)</a:t>
            </a:r>
          </a:p>
        </p:txBody>
      </p:sp>
      <p:sp>
        <p:nvSpPr>
          <p:cNvPr id="3" name="Subtitle 2"/>
          <p:cNvSpPr>
            <a:spLocks noGrp="1"/>
          </p:cNvSpPr>
          <p:nvPr>
            <p:ph type="subTitle" idx="1"/>
          </p:nvPr>
        </p:nvSpPr>
        <p:spPr>
          <a:xfrm>
            <a:off x="1459630" y="5055099"/>
            <a:ext cx="6731512" cy="1157336"/>
          </a:xfrm>
        </p:spPr>
        <p:txBody>
          <a:bodyPr>
            <a:noAutofit/>
          </a:bodyPr>
          <a:lstStyle/>
          <a:p>
            <a:r>
              <a:rPr lang="en-US" sz="2800" b="1" dirty="0"/>
              <a:t>Fall, 2017, </a:t>
            </a:r>
            <a:r>
              <a:rPr lang="en-US" sz="2800" b="1" dirty="0"/>
              <a:t>Updates</a:t>
            </a:r>
          </a:p>
        </p:txBody>
      </p:sp>
    </p:spTree>
    <p:extLst>
      <p:ext uri="{BB962C8B-B14F-4D97-AF65-F5344CB8AC3E}">
        <p14:creationId xmlns:p14="http://schemas.microsoft.com/office/powerpoint/2010/main" val="2578819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effectLst>
                  <a:outerShdw blurRad="50800" dist="38100" dir="2700000" algn="tl" rotWithShape="0">
                    <a:prstClr val="black">
                      <a:alpha val="40000"/>
                    </a:prstClr>
                  </a:outerShdw>
                </a:effectLst>
              </a:rPr>
              <a:t>Engage Stakeholders</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982" y="1417638"/>
            <a:ext cx="5268036" cy="51897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7579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903D-07EB-4C5B-B05E-B6F6ABB6F771}"/>
              </a:ext>
            </a:extLst>
          </p:cNvPr>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rPr>
              <a:t>SBE Policy – SHLT-003</a:t>
            </a:r>
          </a:p>
        </p:txBody>
      </p:sp>
      <p:graphicFrame>
        <p:nvGraphicFramePr>
          <p:cNvPr id="4" name="Content Placeholder 3">
            <a:extLst>
              <a:ext uri="{FF2B5EF4-FFF2-40B4-BE49-F238E27FC236}">
                <a16:creationId xmlns:a16="http://schemas.microsoft.com/office/drawing/2014/main" id="{1B33698B-662D-4EAF-9717-7DC5DA5572CA}"/>
              </a:ext>
            </a:extLst>
          </p:cNvPr>
          <p:cNvGraphicFramePr>
            <a:graphicFrameLocks noGrp="1"/>
          </p:cNvGraphicFramePr>
          <p:nvPr>
            <p:ph idx="1"/>
            <p:extLst>
              <p:ext uri="{D42A27DB-BD31-4B8C-83A1-F6EECF244321}">
                <p14:modId xmlns:p14="http://schemas.microsoft.com/office/powerpoint/2010/main" val="1088124889"/>
              </p:ext>
            </p:extLst>
          </p:nvPr>
        </p:nvGraphicFramePr>
        <p:xfrm>
          <a:off x="1735015" y="1395754"/>
          <a:ext cx="6951784" cy="4895853"/>
        </p:xfrm>
        <a:graphic>
          <a:graphicData uri="http://schemas.openxmlformats.org/drawingml/2006/table">
            <a:tbl>
              <a:tblPr/>
              <a:tblGrid>
                <a:gridCol w="2765472">
                  <a:extLst>
                    <a:ext uri="{9D8B030D-6E8A-4147-A177-3AD203B41FA5}">
                      <a16:colId xmlns:a16="http://schemas.microsoft.com/office/drawing/2014/main" val="3645824451"/>
                    </a:ext>
                  </a:extLst>
                </a:gridCol>
                <a:gridCol w="4186312">
                  <a:extLst>
                    <a:ext uri="{9D8B030D-6E8A-4147-A177-3AD203B41FA5}">
                      <a16:colId xmlns:a16="http://schemas.microsoft.com/office/drawing/2014/main" val="453469979"/>
                    </a:ext>
                  </a:extLst>
                </a:gridCol>
              </a:tblGrid>
              <a:tr h="928155">
                <a:tc>
                  <a:txBody>
                    <a:bodyPr/>
                    <a:lstStyle/>
                    <a:p>
                      <a:pPr algn="l" fontAlgn="t"/>
                      <a:r>
                        <a:rPr lang="en-US" sz="3200" b="1">
                          <a:solidFill>
                            <a:srgbClr val="004D7B"/>
                          </a:solidFill>
                          <a:effectLst/>
                        </a:rPr>
                        <a:t>Item</a:t>
                      </a:r>
                    </a:p>
                  </a:txBody>
                  <a:tcPr marL="80335" marR="80335" marT="40167" marB="40167">
                    <a:lnL w="9525" cap="flat" cmpd="sng" algn="ctr">
                      <a:solidFill>
                        <a:srgbClr val="004D7B"/>
                      </a:solidFill>
                      <a:prstDash val="solid"/>
                      <a:round/>
                      <a:headEnd type="none" w="med" len="med"/>
                      <a:tailEnd type="none" w="med" len="med"/>
                    </a:lnL>
                    <a:lnR w="9525" cap="flat" cmpd="sng" algn="ctr">
                      <a:solidFill>
                        <a:srgbClr val="004D7B"/>
                      </a:solidFill>
                      <a:prstDash val="solid"/>
                      <a:round/>
                      <a:headEnd type="none" w="med" len="med"/>
                      <a:tailEnd type="none" w="med" len="med"/>
                    </a:lnR>
                    <a:lnT w="9525" cap="flat" cmpd="sng" algn="ctr">
                      <a:solidFill>
                        <a:srgbClr val="004D7B"/>
                      </a:solidFill>
                      <a:prstDash val="solid"/>
                      <a:round/>
                      <a:headEnd type="none" w="med" len="med"/>
                      <a:tailEnd type="none" w="med" len="med"/>
                    </a:lnT>
                    <a:lnB w="9525" cap="flat" cmpd="sng" algn="ctr">
                      <a:solidFill>
                        <a:srgbClr val="004D7B"/>
                      </a:solidFill>
                      <a:prstDash val="solid"/>
                      <a:round/>
                      <a:headEnd type="none" w="med" len="med"/>
                      <a:tailEnd type="none" w="med" len="med"/>
                    </a:lnB>
                    <a:solidFill>
                      <a:srgbClr val="C0D2DD"/>
                    </a:solidFill>
                  </a:tcPr>
                </a:tc>
                <a:tc>
                  <a:txBody>
                    <a:bodyPr/>
                    <a:lstStyle/>
                    <a:p>
                      <a:pPr algn="l" fontAlgn="t"/>
                      <a:r>
                        <a:rPr lang="en-US" sz="3200" b="1">
                          <a:solidFill>
                            <a:srgbClr val="004D7B"/>
                          </a:solidFill>
                          <a:effectLst/>
                        </a:rPr>
                        <a:t>Description</a:t>
                      </a:r>
                    </a:p>
                  </a:txBody>
                  <a:tcPr marL="80335" marR="80335" marT="40167" marB="40167">
                    <a:lnL w="9525" cap="flat" cmpd="sng" algn="ctr">
                      <a:solidFill>
                        <a:srgbClr val="004D7B"/>
                      </a:solidFill>
                      <a:prstDash val="solid"/>
                      <a:round/>
                      <a:headEnd type="none" w="med" len="med"/>
                      <a:tailEnd type="none" w="med" len="med"/>
                    </a:lnL>
                    <a:lnR w="9525" cap="flat" cmpd="sng" algn="ctr">
                      <a:solidFill>
                        <a:srgbClr val="004D7B"/>
                      </a:solidFill>
                      <a:prstDash val="solid"/>
                      <a:round/>
                      <a:headEnd type="none" w="med" len="med"/>
                      <a:tailEnd type="none" w="med" len="med"/>
                    </a:lnR>
                    <a:lnT w="9525" cap="flat" cmpd="sng" algn="ctr">
                      <a:solidFill>
                        <a:srgbClr val="004D7B"/>
                      </a:solidFill>
                      <a:prstDash val="solid"/>
                      <a:round/>
                      <a:headEnd type="none" w="med" len="med"/>
                      <a:tailEnd type="none" w="med" len="med"/>
                    </a:lnT>
                    <a:lnB w="9525" cap="flat" cmpd="sng" algn="ctr">
                      <a:solidFill>
                        <a:srgbClr val="004D7B"/>
                      </a:solidFill>
                      <a:prstDash val="solid"/>
                      <a:round/>
                      <a:headEnd type="none" w="med" len="med"/>
                      <a:tailEnd type="none" w="med" len="med"/>
                    </a:lnB>
                    <a:solidFill>
                      <a:srgbClr val="C0D2DD"/>
                    </a:solidFill>
                  </a:tcPr>
                </a:tc>
                <a:extLst>
                  <a:ext uri="{0D108BD9-81ED-4DB2-BD59-A6C34878D82A}">
                    <a16:rowId xmlns:a16="http://schemas.microsoft.com/office/drawing/2014/main" val="3359682079"/>
                  </a:ext>
                </a:extLst>
              </a:tr>
              <a:tr h="928155">
                <a:tc>
                  <a:txBody>
                    <a:bodyPr/>
                    <a:lstStyle/>
                    <a:p>
                      <a:pPr fontAlgn="t"/>
                      <a:r>
                        <a:rPr lang="en-US" sz="3200" b="1">
                          <a:effectLst/>
                        </a:rPr>
                        <a:t>Policy Title</a:t>
                      </a:r>
                      <a:endParaRPr lang="en-US" sz="3200">
                        <a:effectLst/>
                      </a:endParaRPr>
                    </a:p>
                  </a:txBody>
                  <a:tcPr marL="80335" marR="80335" marT="40167" marB="40167">
                    <a:lnL w="9525" cap="flat" cmpd="sng" algn="ctr">
                      <a:solidFill>
                        <a:srgbClr val="004D7B"/>
                      </a:solidFill>
                      <a:prstDash val="solid"/>
                      <a:round/>
                      <a:headEnd type="none" w="med" len="med"/>
                      <a:tailEnd type="none" w="med" len="med"/>
                    </a:lnL>
                    <a:lnR w="9525" cap="flat" cmpd="sng" algn="ctr">
                      <a:solidFill>
                        <a:srgbClr val="004D7B"/>
                      </a:solidFill>
                      <a:prstDash val="solid"/>
                      <a:round/>
                      <a:headEnd type="none" w="med" len="med"/>
                      <a:tailEnd type="none" w="med" len="med"/>
                    </a:lnR>
                    <a:lnT w="9525" cap="flat" cmpd="sng" algn="ctr">
                      <a:solidFill>
                        <a:srgbClr val="004D7B"/>
                      </a:solidFill>
                      <a:prstDash val="solid"/>
                      <a:round/>
                      <a:headEnd type="none" w="med" len="med"/>
                      <a:tailEnd type="none" w="med" len="med"/>
                    </a:lnT>
                    <a:lnB w="9525" cap="flat" cmpd="sng" algn="ctr">
                      <a:solidFill>
                        <a:srgbClr val="004D7B"/>
                      </a:solidFill>
                      <a:prstDash val="solid"/>
                      <a:round/>
                      <a:headEnd type="none" w="med" len="med"/>
                      <a:tailEnd type="none" w="med" len="med"/>
                    </a:lnB>
                  </a:tcPr>
                </a:tc>
                <a:tc>
                  <a:txBody>
                    <a:bodyPr/>
                    <a:lstStyle/>
                    <a:p>
                      <a:pPr fontAlgn="t"/>
                      <a:r>
                        <a:rPr lang="en-US" sz="3200">
                          <a:effectLst/>
                        </a:rPr>
                        <a:t>School-Based Mental Health Initiative</a:t>
                      </a:r>
                    </a:p>
                  </a:txBody>
                  <a:tcPr marL="80335" marR="80335" marT="40167" marB="40167">
                    <a:lnL w="9525" cap="flat" cmpd="sng" algn="ctr">
                      <a:solidFill>
                        <a:srgbClr val="004D7B"/>
                      </a:solidFill>
                      <a:prstDash val="solid"/>
                      <a:round/>
                      <a:headEnd type="none" w="med" len="med"/>
                      <a:tailEnd type="none" w="med" len="med"/>
                    </a:lnL>
                    <a:lnR w="9525" cap="flat" cmpd="sng" algn="ctr">
                      <a:solidFill>
                        <a:srgbClr val="004D7B"/>
                      </a:solidFill>
                      <a:prstDash val="solid"/>
                      <a:round/>
                      <a:headEnd type="none" w="med" len="med"/>
                      <a:tailEnd type="none" w="med" len="med"/>
                    </a:lnR>
                    <a:lnT w="9525" cap="flat" cmpd="sng" algn="ctr">
                      <a:solidFill>
                        <a:srgbClr val="004D7B"/>
                      </a:solidFill>
                      <a:prstDash val="solid"/>
                      <a:round/>
                      <a:headEnd type="none" w="med" len="med"/>
                      <a:tailEnd type="none" w="med" len="med"/>
                    </a:lnT>
                    <a:lnB w="9525" cap="flat" cmpd="sng" algn="ctr">
                      <a:solidFill>
                        <a:srgbClr val="004D7B"/>
                      </a:solidFill>
                      <a:prstDash val="solid"/>
                      <a:round/>
                      <a:headEnd type="none" w="med" len="med"/>
                      <a:tailEnd type="none" w="med" len="med"/>
                    </a:lnB>
                  </a:tcPr>
                </a:tc>
                <a:extLst>
                  <a:ext uri="{0D108BD9-81ED-4DB2-BD59-A6C34878D82A}">
                    <a16:rowId xmlns:a16="http://schemas.microsoft.com/office/drawing/2014/main" val="3174060794"/>
                  </a:ext>
                </a:extLst>
              </a:tr>
              <a:tr h="928155">
                <a:tc>
                  <a:txBody>
                    <a:bodyPr/>
                    <a:lstStyle/>
                    <a:p>
                      <a:pPr fontAlgn="t"/>
                      <a:r>
                        <a:rPr lang="en-US" sz="3200" b="1">
                          <a:effectLst/>
                        </a:rPr>
                        <a:t>Policy Category</a:t>
                      </a:r>
                      <a:endParaRPr lang="en-US" sz="3200">
                        <a:effectLst/>
                      </a:endParaRPr>
                    </a:p>
                  </a:txBody>
                  <a:tcPr marL="80335" marR="80335" marT="40167" marB="40167">
                    <a:lnL w="9525" cap="flat" cmpd="sng" algn="ctr">
                      <a:solidFill>
                        <a:srgbClr val="004D7B"/>
                      </a:solidFill>
                      <a:prstDash val="solid"/>
                      <a:round/>
                      <a:headEnd type="none" w="med" len="med"/>
                      <a:tailEnd type="none" w="med" len="med"/>
                    </a:lnL>
                    <a:lnR w="9525" cap="flat" cmpd="sng" algn="ctr">
                      <a:solidFill>
                        <a:srgbClr val="004D7B"/>
                      </a:solidFill>
                      <a:prstDash val="solid"/>
                      <a:round/>
                      <a:headEnd type="none" w="med" len="med"/>
                      <a:tailEnd type="none" w="med" len="med"/>
                    </a:lnR>
                    <a:lnT w="9525" cap="flat" cmpd="sng" algn="ctr">
                      <a:solidFill>
                        <a:srgbClr val="004D7B"/>
                      </a:solidFill>
                      <a:prstDash val="solid"/>
                      <a:round/>
                      <a:headEnd type="none" w="med" len="med"/>
                      <a:tailEnd type="none" w="med" len="med"/>
                    </a:lnT>
                    <a:lnB w="9525" cap="flat" cmpd="sng" algn="ctr">
                      <a:solidFill>
                        <a:srgbClr val="004D7B"/>
                      </a:solidFill>
                      <a:prstDash val="solid"/>
                      <a:round/>
                      <a:headEnd type="none" w="med" len="med"/>
                      <a:tailEnd type="none" w="med" len="med"/>
                    </a:lnB>
                    <a:solidFill>
                      <a:srgbClr val="EEEEEE"/>
                    </a:solidFill>
                  </a:tcPr>
                </a:tc>
                <a:tc>
                  <a:txBody>
                    <a:bodyPr/>
                    <a:lstStyle/>
                    <a:p>
                      <a:pPr fontAlgn="t"/>
                      <a:r>
                        <a:rPr lang="en-US" sz="3200">
                          <a:effectLst/>
                        </a:rPr>
                        <a:t>Student Health Issues (SHLT)</a:t>
                      </a:r>
                    </a:p>
                  </a:txBody>
                  <a:tcPr marL="80335" marR="80335" marT="40167" marB="40167">
                    <a:lnL w="9525" cap="flat" cmpd="sng" algn="ctr">
                      <a:solidFill>
                        <a:srgbClr val="004D7B"/>
                      </a:solidFill>
                      <a:prstDash val="solid"/>
                      <a:round/>
                      <a:headEnd type="none" w="med" len="med"/>
                      <a:tailEnd type="none" w="med" len="med"/>
                    </a:lnL>
                    <a:lnR w="9525" cap="flat" cmpd="sng" algn="ctr">
                      <a:solidFill>
                        <a:srgbClr val="004D7B"/>
                      </a:solidFill>
                      <a:prstDash val="solid"/>
                      <a:round/>
                      <a:headEnd type="none" w="med" len="med"/>
                      <a:tailEnd type="none" w="med" len="med"/>
                    </a:lnR>
                    <a:lnT w="9525" cap="flat" cmpd="sng" algn="ctr">
                      <a:solidFill>
                        <a:srgbClr val="004D7B"/>
                      </a:solidFill>
                      <a:prstDash val="solid"/>
                      <a:round/>
                      <a:headEnd type="none" w="med" len="med"/>
                      <a:tailEnd type="none" w="med" len="med"/>
                    </a:lnT>
                    <a:lnB w="9525" cap="flat" cmpd="sng" algn="ctr">
                      <a:solidFill>
                        <a:srgbClr val="004D7B"/>
                      </a:solidFill>
                      <a:prstDash val="solid"/>
                      <a:round/>
                      <a:headEnd type="none" w="med" len="med"/>
                      <a:tailEnd type="none" w="med" len="med"/>
                    </a:lnB>
                    <a:solidFill>
                      <a:srgbClr val="EEEEEE"/>
                    </a:solidFill>
                  </a:tcPr>
                </a:tc>
                <a:extLst>
                  <a:ext uri="{0D108BD9-81ED-4DB2-BD59-A6C34878D82A}">
                    <a16:rowId xmlns:a16="http://schemas.microsoft.com/office/drawing/2014/main" val="1955729554"/>
                  </a:ext>
                </a:extLst>
              </a:tr>
              <a:tr h="928155">
                <a:tc>
                  <a:txBody>
                    <a:bodyPr/>
                    <a:lstStyle/>
                    <a:p>
                      <a:pPr fontAlgn="t"/>
                      <a:r>
                        <a:rPr lang="en-US" sz="3200" b="1">
                          <a:effectLst/>
                        </a:rPr>
                        <a:t>Policy ID</a:t>
                      </a:r>
                      <a:endParaRPr lang="en-US" sz="3200">
                        <a:effectLst/>
                      </a:endParaRPr>
                    </a:p>
                  </a:txBody>
                  <a:tcPr marL="80335" marR="80335" marT="40167" marB="40167">
                    <a:lnL w="9525" cap="flat" cmpd="sng" algn="ctr">
                      <a:solidFill>
                        <a:srgbClr val="004D7B"/>
                      </a:solidFill>
                      <a:prstDash val="solid"/>
                      <a:round/>
                      <a:headEnd type="none" w="med" len="med"/>
                      <a:tailEnd type="none" w="med" len="med"/>
                    </a:lnL>
                    <a:lnR w="9525" cap="flat" cmpd="sng" algn="ctr">
                      <a:solidFill>
                        <a:srgbClr val="004D7B"/>
                      </a:solidFill>
                      <a:prstDash val="solid"/>
                      <a:round/>
                      <a:headEnd type="none" w="med" len="med"/>
                      <a:tailEnd type="none" w="med" len="med"/>
                    </a:lnR>
                    <a:lnT w="9525" cap="flat" cmpd="sng" algn="ctr">
                      <a:solidFill>
                        <a:srgbClr val="004D7B"/>
                      </a:solidFill>
                      <a:prstDash val="solid"/>
                      <a:round/>
                      <a:headEnd type="none" w="med" len="med"/>
                      <a:tailEnd type="none" w="med" len="med"/>
                    </a:lnT>
                    <a:lnB w="9525" cap="flat" cmpd="sng" algn="ctr">
                      <a:solidFill>
                        <a:srgbClr val="004D7B"/>
                      </a:solidFill>
                      <a:prstDash val="solid"/>
                      <a:round/>
                      <a:headEnd type="none" w="med" len="med"/>
                      <a:tailEnd type="none" w="med" len="med"/>
                    </a:lnB>
                  </a:tcPr>
                </a:tc>
                <a:tc>
                  <a:txBody>
                    <a:bodyPr/>
                    <a:lstStyle/>
                    <a:p>
                      <a:pPr fontAlgn="t"/>
                      <a:r>
                        <a:rPr lang="en-US" sz="3200">
                          <a:effectLst/>
                        </a:rPr>
                        <a:t>SHLT-003</a:t>
                      </a:r>
                    </a:p>
                  </a:txBody>
                  <a:tcPr marL="80335" marR="80335" marT="40167" marB="40167">
                    <a:lnL w="9525" cap="flat" cmpd="sng" algn="ctr">
                      <a:solidFill>
                        <a:srgbClr val="004D7B"/>
                      </a:solidFill>
                      <a:prstDash val="solid"/>
                      <a:round/>
                      <a:headEnd type="none" w="med" len="med"/>
                      <a:tailEnd type="none" w="med" len="med"/>
                    </a:lnL>
                    <a:lnR w="9525" cap="flat" cmpd="sng" algn="ctr">
                      <a:solidFill>
                        <a:srgbClr val="004D7B"/>
                      </a:solidFill>
                      <a:prstDash val="solid"/>
                      <a:round/>
                      <a:headEnd type="none" w="med" len="med"/>
                      <a:tailEnd type="none" w="med" len="med"/>
                    </a:lnR>
                    <a:lnT w="9525" cap="flat" cmpd="sng" algn="ctr">
                      <a:solidFill>
                        <a:srgbClr val="004D7B"/>
                      </a:solidFill>
                      <a:prstDash val="solid"/>
                      <a:round/>
                      <a:headEnd type="none" w="med" len="med"/>
                      <a:tailEnd type="none" w="med" len="med"/>
                    </a:lnT>
                    <a:lnB w="9525" cap="flat" cmpd="sng" algn="ctr">
                      <a:solidFill>
                        <a:srgbClr val="004D7B"/>
                      </a:solidFill>
                      <a:prstDash val="solid"/>
                      <a:round/>
                      <a:headEnd type="none" w="med" len="med"/>
                      <a:tailEnd type="none" w="med" len="med"/>
                    </a:lnB>
                  </a:tcPr>
                </a:tc>
                <a:extLst>
                  <a:ext uri="{0D108BD9-81ED-4DB2-BD59-A6C34878D82A}">
                    <a16:rowId xmlns:a16="http://schemas.microsoft.com/office/drawing/2014/main" val="3245556387"/>
                  </a:ext>
                </a:extLst>
              </a:tr>
              <a:tr h="928155">
                <a:tc>
                  <a:txBody>
                    <a:bodyPr/>
                    <a:lstStyle/>
                    <a:p>
                      <a:pPr fontAlgn="t"/>
                      <a:r>
                        <a:rPr lang="en-US" sz="3200" b="1">
                          <a:effectLst/>
                        </a:rPr>
                        <a:t>Policy Date</a:t>
                      </a:r>
                      <a:endParaRPr lang="en-US" sz="3200">
                        <a:effectLst/>
                      </a:endParaRPr>
                    </a:p>
                  </a:txBody>
                  <a:tcPr marL="80335" marR="80335" marT="40167" marB="40167">
                    <a:lnL w="9525" cap="flat" cmpd="sng" algn="ctr">
                      <a:solidFill>
                        <a:srgbClr val="004D7B"/>
                      </a:solidFill>
                      <a:prstDash val="solid"/>
                      <a:round/>
                      <a:headEnd type="none" w="med" len="med"/>
                      <a:tailEnd type="none" w="med" len="med"/>
                    </a:lnL>
                    <a:lnR w="9525" cap="flat" cmpd="sng" algn="ctr">
                      <a:solidFill>
                        <a:srgbClr val="004D7B"/>
                      </a:solidFill>
                      <a:prstDash val="solid"/>
                      <a:round/>
                      <a:headEnd type="none" w="med" len="med"/>
                      <a:tailEnd type="none" w="med" len="med"/>
                    </a:lnR>
                    <a:lnT w="9525" cap="flat" cmpd="sng" algn="ctr">
                      <a:solidFill>
                        <a:srgbClr val="004D7B"/>
                      </a:solidFill>
                      <a:prstDash val="solid"/>
                      <a:round/>
                      <a:headEnd type="none" w="med" len="med"/>
                      <a:tailEnd type="none" w="med" len="med"/>
                    </a:lnT>
                    <a:lnB w="9525" cap="flat" cmpd="sng" algn="ctr">
                      <a:solidFill>
                        <a:srgbClr val="004D7B"/>
                      </a:solidFill>
                      <a:prstDash val="solid"/>
                      <a:round/>
                      <a:headEnd type="none" w="med" len="med"/>
                      <a:tailEnd type="none" w="med" len="med"/>
                    </a:lnB>
                    <a:solidFill>
                      <a:srgbClr val="EEEEEE"/>
                    </a:solidFill>
                  </a:tcPr>
                </a:tc>
                <a:tc>
                  <a:txBody>
                    <a:bodyPr/>
                    <a:lstStyle/>
                    <a:p>
                      <a:pPr fontAlgn="t"/>
                      <a:r>
                        <a:rPr lang="en-US" sz="3200" dirty="0">
                          <a:effectLst/>
                        </a:rPr>
                        <a:t>2017-04-07</a:t>
                      </a:r>
                    </a:p>
                  </a:txBody>
                  <a:tcPr marL="80335" marR="80335" marT="40167" marB="40167">
                    <a:lnL w="9525" cap="flat" cmpd="sng" algn="ctr">
                      <a:solidFill>
                        <a:srgbClr val="004D7B"/>
                      </a:solidFill>
                      <a:prstDash val="solid"/>
                      <a:round/>
                      <a:headEnd type="none" w="med" len="med"/>
                      <a:tailEnd type="none" w="med" len="med"/>
                    </a:lnL>
                    <a:lnR w="9525" cap="flat" cmpd="sng" algn="ctr">
                      <a:solidFill>
                        <a:srgbClr val="004D7B"/>
                      </a:solidFill>
                      <a:prstDash val="solid"/>
                      <a:round/>
                      <a:headEnd type="none" w="med" len="med"/>
                      <a:tailEnd type="none" w="med" len="med"/>
                    </a:lnR>
                    <a:lnT w="9525" cap="flat" cmpd="sng" algn="ctr">
                      <a:solidFill>
                        <a:srgbClr val="004D7B"/>
                      </a:solidFill>
                      <a:prstDash val="solid"/>
                      <a:round/>
                      <a:headEnd type="none" w="med" len="med"/>
                      <a:tailEnd type="none" w="med" len="med"/>
                    </a:lnT>
                    <a:lnB w="9525" cap="flat" cmpd="sng" algn="ctr">
                      <a:solidFill>
                        <a:srgbClr val="004D7B"/>
                      </a:solidFill>
                      <a:prstDash val="solid"/>
                      <a:round/>
                      <a:headEnd type="none" w="med" len="med"/>
                      <a:tailEnd type="none" w="med" len="med"/>
                    </a:lnB>
                    <a:solidFill>
                      <a:srgbClr val="EEEEEE"/>
                    </a:solidFill>
                  </a:tcPr>
                </a:tc>
                <a:extLst>
                  <a:ext uri="{0D108BD9-81ED-4DB2-BD59-A6C34878D82A}">
                    <a16:rowId xmlns:a16="http://schemas.microsoft.com/office/drawing/2014/main" val="1211521033"/>
                  </a:ext>
                </a:extLst>
              </a:tr>
            </a:tbl>
          </a:graphicData>
        </a:graphic>
      </p:graphicFrame>
    </p:spTree>
    <p:extLst>
      <p:ext uri="{BB962C8B-B14F-4D97-AF65-F5344CB8AC3E}">
        <p14:creationId xmlns:p14="http://schemas.microsoft.com/office/powerpoint/2010/main" val="4277184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840"/>
            <a:ext cx="8229600" cy="1143000"/>
          </a:xfrm>
        </p:spPr>
        <p:txBody>
          <a:bodyPr>
            <a:normAutofit/>
          </a:bodyPr>
          <a:lstStyle/>
          <a:p>
            <a:r>
              <a:rPr lang="en-US" sz="4000" dirty="0">
                <a:effectLst>
                  <a:outerShdw blurRad="38100" dist="38100" dir="2700000" algn="tl">
                    <a:srgbClr val="000000">
                      <a:alpha val="43137"/>
                    </a:srgbClr>
                  </a:outerShdw>
                </a:effectLst>
              </a:rPr>
              <a:t>SBE Policy - SHLT-003</a:t>
            </a:r>
          </a:p>
        </p:txBody>
      </p:sp>
      <p:sp>
        <p:nvSpPr>
          <p:cNvPr id="3" name="Content Placeholder 2"/>
          <p:cNvSpPr>
            <a:spLocks noGrp="1"/>
          </p:cNvSpPr>
          <p:nvPr>
            <p:ph idx="1"/>
          </p:nvPr>
        </p:nvSpPr>
        <p:spPr>
          <a:xfrm>
            <a:off x="914401" y="1072272"/>
            <a:ext cx="8229599" cy="5525272"/>
          </a:xfrm>
        </p:spPr>
        <p:txBody>
          <a:bodyPr>
            <a:noAutofit/>
          </a:bodyPr>
          <a:lstStyle/>
          <a:p>
            <a:pPr lvl="0"/>
            <a:r>
              <a:rPr lang="en-US" sz="2400" i="1" dirty="0">
                <a:solidFill>
                  <a:schemeClr val="tx1"/>
                </a:solidFill>
              </a:rPr>
              <a:t>Purpose</a:t>
            </a:r>
            <a:r>
              <a:rPr lang="en-US" sz="2400" dirty="0">
                <a:solidFill>
                  <a:schemeClr val="tx1"/>
                </a:solidFill>
              </a:rPr>
              <a:t>:  improve the effectiveness of supports for NC public school students’ mental health and substance use needs </a:t>
            </a:r>
          </a:p>
          <a:p>
            <a:pPr lvl="0"/>
            <a:r>
              <a:rPr lang="en-US" sz="2400" i="1" dirty="0">
                <a:solidFill>
                  <a:schemeClr val="tx1"/>
                </a:solidFill>
              </a:rPr>
              <a:t>Requirements</a:t>
            </a:r>
            <a:r>
              <a:rPr lang="en-US" sz="2400" dirty="0">
                <a:solidFill>
                  <a:schemeClr val="tx1"/>
                </a:solidFill>
              </a:rPr>
              <a:t>: </a:t>
            </a:r>
          </a:p>
          <a:p>
            <a:pPr lvl="1"/>
            <a:r>
              <a:rPr lang="en-US" sz="2400" dirty="0">
                <a:solidFill>
                  <a:schemeClr val="tx1"/>
                </a:solidFill>
              </a:rPr>
              <a:t>a plan for every NC public school system and charter school to develop/improve a full range of mental health and substance use services, including: (</a:t>
            </a:r>
            <a:r>
              <a:rPr lang="en-US" sz="2400" dirty="0" err="1">
                <a:solidFill>
                  <a:schemeClr val="tx1"/>
                </a:solidFill>
              </a:rPr>
              <a:t>i</a:t>
            </a:r>
            <a:r>
              <a:rPr lang="en-US" sz="2400" dirty="0">
                <a:solidFill>
                  <a:schemeClr val="tx1"/>
                </a:solidFill>
              </a:rPr>
              <a:t>) universal prevention; (ii) early intervention services; and (iii) referral, treatment, and re-entry support</a:t>
            </a:r>
          </a:p>
          <a:p>
            <a:pPr lvl="1"/>
            <a:r>
              <a:rPr lang="en-US" sz="2400" dirty="0">
                <a:solidFill>
                  <a:schemeClr val="tx1"/>
                </a:solidFill>
              </a:rPr>
              <a:t>coordination of mental health and substance use services between schools, families, and community providers</a:t>
            </a:r>
          </a:p>
          <a:p>
            <a:pPr lvl="1"/>
            <a:r>
              <a:rPr lang="en-US" sz="2400" dirty="0">
                <a:solidFill>
                  <a:schemeClr val="tx1"/>
                </a:solidFill>
              </a:rPr>
              <a:t>mental health and substance use training for school staff </a:t>
            </a:r>
          </a:p>
          <a:p>
            <a:pPr lvl="1"/>
            <a:r>
              <a:rPr lang="en-US" sz="2400" dirty="0">
                <a:solidFill>
                  <a:schemeClr val="tx1"/>
                </a:solidFill>
              </a:rPr>
              <a:t>NC Department of Public instruction (NCDPI) support to schools for statewide training, guidance, technical assistance, and materials</a:t>
            </a:r>
          </a:p>
          <a:p>
            <a:pPr marL="457200" lvl="1" indent="0">
              <a:buNone/>
            </a:pPr>
            <a:endParaRPr lang="en-US" sz="2400" dirty="0">
              <a:solidFill>
                <a:schemeClr val="tx1"/>
              </a:solidFill>
            </a:endParaRPr>
          </a:p>
        </p:txBody>
      </p:sp>
    </p:spTree>
    <p:extLst>
      <p:ext uri="{BB962C8B-B14F-4D97-AF65-F5344CB8AC3E}">
        <p14:creationId xmlns:p14="http://schemas.microsoft.com/office/powerpoint/2010/main" val="333022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rPr>
              <a:t>Recent Legislation</a:t>
            </a:r>
          </a:p>
        </p:txBody>
      </p:sp>
      <p:sp>
        <p:nvSpPr>
          <p:cNvPr id="5" name="Content Placeholder 4"/>
          <p:cNvSpPr>
            <a:spLocks noGrp="1"/>
          </p:cNvSpPr>
          <p:nvPr>
            <p:ph idx="1"/>
          </p:nvPr>
        </p:nvSpPr>
        <p:spPr>
          <a:xfrm>
            <a:off x="457200" y="1708217"/>
            <a:ext cx="8229600" cy="4525963"/>
          </a:xfrm>
        </p:spPr>
        <p:txBody>
          <a:bodyPr/>
          <a:lstStyle/>
          <a:p>
            <a:r>
              <a:rPr lang="en-US" dirty="0">
                <a:solidFill>
                  <a:schemeClr val="tx1"/>
                </a:solidFill>
              </a:rPr>
              <a:t>SL-2017-157: </a:t>
            </a:r>
          </a:p>
          <a:p>
            <a:pPr lvl="1"/>
            <a:r>
              <a:rPr lang="en-US" sz="2400" dirty="0">
                <a:solidFill>
                  <a:schemeClr val="tx1"/>
                </a:solidFill>
              </a:rPr>
              <a:t>PART IV. SUPERINTENDENT STUDY STUDENT HEALTH ISSUES SECTION 4.(a) </a:t>
            </a:r>
          </a:p>
          <a:p>
            <a:pPr lvl="1"/>
            <a:r>
              <a:rPr lang="en-US" sz="2400" dirty="0">
                <a:solidFill>
                  <a:schemeClr val="tx1"/>
                </a:solidFill>
              </a:rPr>
              <a:t>PART V. STATE BOARD OF EDUCATION INTERAGENCY ADVISORY COMMITTEE AND SCHOOL-BASED MENTAL HEALTH INITIATIVE DELAY IMPLEMENTATION SECTION 5.(a) </a:t>
            </a:r>
          </a:p>
        </p:txBody>
      </p:sp>
    </p:spTree>
    <p:extLst>
      <p:ext uri="{BB962C8B-B14F-4D97-AF65-F5344CB8AC3E}">
        <p14:creationId xmlns:p14="http://schemas.microsoft.com/office/powerpoint/2010/main" val="2251532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Cross-State School Mental Health Collaborative</a:t>
            </a:r>
          </a:p>
        </p:txBody>
      </p:sp>
      <p:sp>
        <p:nvSpPr>
          <p:cNvPr id="3" name="Content Placeholder 2"/>
          <p:cNvSpPr>
            <a:spLocks noGrp="1"/>
          </p:cNvSpPr>
          <p:nvPr>
            <p:ph idx="1"/>
          </p:nvPr>
        </p:nvSpPr>
        <p:spPr>
          <a:xfrm>
            <a:off x="1172308" y="1574800"/>
            <a:ext cx="7514492" cy="5011615"/>
          </a:xfrm>
        </p:spPr>
        <p:txBody>
          <a:bodyPr>
            <a:normAutofit/>
          </a:bodyPr>
          <a:lstStyle/>
          <a:p>
            <a:r>
              <a:rPr lang="en-US" sz="2800" dirty="0">
                <a:solidFill>
                  <a:schemeClr val="tx1"/>
                </a:solidFill>
              </a:rPr>
              <a:t>NC 1 of 9 states selected to join </a:t>
            </a:r>
            <a:r>
              <a:rPr lang="en-US" sz="2800" i="1" dirty="0">
                <a:solidFill>
                  <a:schemeClr val="tx1"/>
                </a:solidFill>
              </a:rPr>
              <a:t>National Coalition for the State Advancement of School Mental Health </a:t>
            </a:r>
            <a:r>
              <a:rPr lang="en-US" sz="2800" dirty="0">
                <a:solidFill>
                  <a:schemeClr val="tx1"/>
                </a:solidFill>
              </a:rPr>
              <a:t>(NCSA-SMH)</a:t>
            </a:r>
          </a:p>
          <a:p>
            <a:r>
              <a:rPr lang="en-US" sz="2800" dirty="0">
                <a:solidFill>
                  <a:schemeClr val="tx1"/>
                </a:solidFill>
              </a:rPr>
              <a:t>NC LEAs invited to complete School Health Assessment and Performance Evaluation (SHAPE) System, </a:t>
            </a:r>
            <a:r>
              <a:rPr lang="en-US" sz="2800" u="sng" dirty="0">
                <a:solidFill>
                  <a:schemeClr val="tx1"/>
                </a:solidFill>
                <a:hlinkClick r:id="rId3"/>
              </a:rPr>
              <a:t>www.theshapesystem.com</a:t>
            </a:r>
            <a:r>
              <a:rPr lang="en-US" sz="2800" dirty="0">
                <a:solidFill>
                  <a:schemeClr val="tx1"/>
                </a:solidFill>
              </a:rPr>
              <a:t> </a:t>
            </a:r>
          </a:p>
          <a:p>
            <a:r>
              <a:rPr lang="en-US" sz="2800" dirty="0">
                <a:solidFill>
                  <a:schemeClr val="tx1"/>
                </a:solidFill>
              </a:rPr>
              <a:t>Join, register, and complete:</a:t>
            </a:r>
          </a:p>
          <a:p>
            <a:pPr lvl="1"/>
            <a:r>
              <a:rPr lang="en-US" sz="2400" dirty="0">
                <a:solidFill>
                  <a:schemeClr val="tx1"/>
                </a:solidFill>
              </a:rPr>
              <a:t>School Mental Health Profile, </a:t>
            </a:r>
            <a:r>
              <a:rPr lang="en-US" sz="2400" u="sng" dirty="0">
                <a:solidFill>
                  <a:schemeClr val="tx1"/>
                </a:solidFill>
              </a:rPr>
              <a:t>and</a:t>
            </a:r>
            <a:endParaRPr lang="en-US" sz="2400" dirty="0">
              <a:solidFill>
                <a:schemeClr val="tx1"/>
              </a:solidFill>
            </a:endParaRPr>
          </a:p>
          <a:p>
            <a:pPr lvl="1"/>
            <a:r>
              <a:rPr lang="en-US" sz="2400" dirty="0">
                <a:solidFill>
                  <a:schemeClr val="tx1"/>
                </a:solidFill>
              </a:rPr>
              <a:t>School Mental Health Quality Assessment </a:t>
            </a:r>
          </a:p>
          <a:p>
            <a:endParaRPr lang="en-US" sz="2800" dirty="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3931159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effectLst>
                  <a:outerShdw blurRad="38100" dist="38100" dir="2700000" algn="tl">
                    <a:srgbClr val="000000">
                      <a:alpha val="43137"/>
                    </a:srgbClr>
                  </a:outerShdw>
                </a:effectLst>
              </a:rPr>
              <a:t>NC Investment in NCSA-SMH </a:t>
            </a:r>
          </a:p>
        </p:txBody>
      </p:sp>
      <p:sp>
        <p:nvSpPr>
          <p:cNvPr id="3" name="Content Placeholder 2"/>
          <p:cNvSpPr>
            <a:spLocks noGrp="1"/>
          </p:cNvSpPr>
          <p:nvPr>
            <p:ph idx="1"/>
          </p:nvPr>
        </p:nvSpPr>
        <p:spPr>
          <a:xfrm>
            <a:off x="1028700" y="1428750"/>
            <a:ext cx="7524750" cy="3581400"/>
          </a:xfrm>
        </p:spPr>
        <p:txBody>
          <a:bodyPr>
            <a:noAutofit/>
          </a:bodyPr>
          <a:lstStyle/>
          <a:p>
            <a:r>
              <a:rPr lang="en-US" sz="2800" b="1" dirty="0">
                <a:solidFill>
                  <a:schemeClr val="tx1"/>
                </a:solidFill>
              </a:rPr>
              <a:t>PHASE I</a:t>
            </a:r>
            <a:r>
              <a:rPr lang="en-US" sz="2800" dirty="0">
                <a:solidFill>
                  <a:schemeClr val="tx1"/>
                </a:solidFill>
              </a:rPr>
              <a:t> - At least one LEA or charter school in each of NC’s </a:t>
            </a:r>
            <a:r>
              <a:rPr lang="en-US" sz="2800" u="sng" dirty="0">
                <a:solidFill>
                  <a:schemeClr val="tx1"/>
                </a:solidFill>
                <a:hlinkClick r:id="rId2"/>
              </a:rPr>
              <a:t>eight regional education districts</a:t>
            </a:r>
            <a:r>
              <a:rPr lang="en-US" sz="2800" dirty="0">
                <a:solidFill>
                  <a:schemeClr val="tx1"/>
                </a:solidFill>
              </a:rPr>
              <a:t> complete NSMH Census and Quality Measure by October 1, for a total of eight SHAPE Silver Star status LEAs/charter schools</a:t>
            </a:r>
          </a:p>
          <a:p>
            <a:r>
              <a:rPr lang="en-US" sz="2800" b="1" dirty="0">
                <a:solidFill>
                  <a:schemeClr val="tx1"/>
                </a:solidFill>
              </a:rPr>
              <a:t>PHASE II: </a:t>
            </a:r>
            <a:r>
              <a:rPr lang="en-US" sz="2800" dirty="0">
                <a:solidFill>
                  <a:schemeClr val="tx1"/>
                </a:solidFill>
              </a:rPr>
              <a:t> </a:t>
            </a:r>
          </a:p>
          <a:p>
            <a:pPr lvl="1"/>
            <a:r>
              <a:rPr lang="en-US" sz="2800" dirty="0">
                <a:solidFill>
                  <a:schemeClr val="tx1"/>
                </a:solidFill>
              </a:rPr>
              <a:t>20% of traditional LEAs (23), complete census and quality measure by July 1, 2018</a:t>
            </a:r>
          </a:p>
          <a:p>
            <a:pPr lvl="1"/>
            <a:r>
              <a:rPr lang="en-US" sz="2800" dirty="0">
                <a:solidFill>
                  <a:schemeClr val="tx1"/>
                </a:solidFill>
              </a:rPr>
              <a:t>20% of charter schools (33) complete census and quality measure by July 1, 2019</a:t>
            </a:r>
          </a:p>
        </p:txBody>
      </p:sp>
    </p:spTree>
    <p:extLst>
      <p:ext uri="{BB962C8B-B14F-4D97-AF65-F5344CB8AC3E}">
        <p14:creationId xmlns:p14="http://schemas.microsoft.com/office/powerpoint/2010/main" val="840835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505700" cy="1485900"/>
          </a:xfrm>
        </p:spPr>
        <p:txBody>
          <a:bodyPr>
            <a:normAutofit fontScale="90000"/>
          </a:bodyPr>
          <a:lstStyle/>
          <a:p>
            <a:r>
              <a:rPr lang="en-US" dirty="0">
                <a:effectLst>
                  <a:outerShdw blurRad="38100" dist="38100" dir="2700000" algn="tl">
                    <a:srgbClr val="000000">
                      <a:alpha val="43137"/>
                    </a:srgbClr>
                  </a:outerShdw>
                </a:effectLst>
              </a:rPr>
              <a:t>How Does SHAPE Enhance and Align with MTSS Implementation?</a:t>
            </a:r>
          </a:p>
        </p:txBody>
      </p:sp>
      <p:sp>
        <p:nvSpPr>
          <p:cNvPr id="3" name="Content Placeholder 2"/>
          <p:cNvSpPr>
            <a:spLocks noGrp="1"/>
          </p:cNvSpPr>
          <p:nvPr>
            <p:ph idx="1"/>
          </p:nvPr>
        </p:nvSpPr>
        <p:spPr>
          <a:xfrm>
            <a:off x="1257300" y="2357888"/>
            <a:ext cx="7696200" cy="4351338"/>
          </a:xfrm>
        </p:spPr>
        <p:txBody>
          <a:bodyPr>
            <a:normAutofit/>
          </a:bodyPr>
          <a:lstStyle/>
          <a:p>
            <a:r>
              <a:rPr lang="en-US" sz="2800" spc="-5" dirty="0">
                <a:solidFill>
                  <a:schemeClr val="tx1"/>
                </a:solidFill>
                <a:cs typeface="Calibri"/>
              </a:rPr>
              <a:t>Helps identify </a:t>
            </a:r>
            <a:r>
              <a:rPr lang="en-US" sz="2800" spc="-10" dirty="0">
                <a:solidFill>
                  <a:schemeClr val="tx1"/>
                </a:solidFill>
                <a:cs typeface="Calibri"/>
              </a:rPr>
              <a:t>what </a:t>
            </a:r>
            <a:r>
              <a:rPr lang="en-US" sz="2800" dirty="0">
                <a:solidFill>
                  <a:schemeClr val="tx1"/>
                </a:solidFill>
                <a:cs typeface="Calibri"/>
              </a:rPr>
              <a:t>services </a:t>
            </a:r>
            <a:r>
              <a:rPr lang="en-US" sz="2800" spc="-5" dirty="0">
                <a:solidFill>
                  <a:schemeClr val="tx1"/>
                </a:solidFill>
                <a:cs typeface="Calibri"/>
              </a:rPr>
              <a:t>exist</a:t>
            </a:r>
            <a:r>
              <a:rPr lang="en-US" sz="2800" spc="-20" dirty="0">
                <a:solidFill>
                  <a:schemeClr val="tx1"/>
                </a:solidFill>
                <a:cs typeface="Calibri"/>
              </a:rPr>
              <a:t> for </a:t>
            </a:r>
            <a:r>
              <a:rPr lang="en-US" sz="2800" spc="-10" dirty="0">
                <a:solidFill>
                  <a:schemeClr val="tx1"/>
                </a:solidFill>
                <a:cs typeface="Calibri"/>
              </a:rPr>
              <a:t>specific problem </a:t>
            </a:r>
            <a:r>
              <a:rPr lang="en-US" sz="2800" spc="-5" dirty="0">
                <a:solidFill>
                  <a:schemeClr val="tx1"/>
                </a:solidFill>
                <a:cs typeface="Calibri"/>
              </a:rPr>
              <a:t>areas </a:t>
            </a:r>
            <a:r>
              <a:rPr lang="en-US" sz="2800" spc="-10" dirty="0">
                <a:solidFill>
                  <a:schemeClr val="tx1"/>
                </a:solidFill>
                <a:cs typeface="Calibri"/>
              </a:rPr>
              <a:t>across </a:t>
            </a:r>
            <a:r>
              <a:rPr lang="en-US" sz="2800" spc="-5" dirty="0">
                <a:solidFill>
                  <a:schemeClr val="tx1"/>
                </a:solidFill>
                <a:cs typeface="Calibri"/>
              </a:rPr>
              <a:t>a </a:t>
            </a:r>
            <a:r>
              <a:rPr lang="en-US" sz="2800" spc="-10" dirty="0">
                <a:solidFill>
                  <a:schemeClr val="tx1"/>
                </a:solidFill>
                <a:cs typeface="Calibri"/>
              </a:rPr>
              <a:t>multi-tiered </a:t>
            </a:r>
            <a:r>
              <a:rPr lang="en-US" sz="2800" spc="-25" dirty="0">
                <a:solidFill>
                  <a:schemeClr val="tx1"/>
                </a:solidFill>
                <a:cs typeface="Calibri"/>
              </a:rPr>
              <a:t>system </a:t>
            </a:r>
            <a:r>
              <a:rPr lang="en-US" sz="2800" spc="-5" dirty="0">
                <a:solidFill>
                  <a:schemeClr val="tx1"/>
                </a:solidFill>
                <a:cs typeface="Calibri"/>
              </a:rPr>
              <a:t>of </a:t>
            </a:r>
            <a:r>
              <a:rPr lang="en-US" sz="2800" spc="-10" dirty="0">
                <a:solidFill>
                  <a:schemeClr val="tx1"/>
                </a:solidFill>
                <a:cs typeface="Calibri"/>
              </a:rPr>
              <a:t>support  </a:t>
            </a:r>
            <a:r>
              <a:rPr lang="en-US" sz="2800" spc="-5" dirty="0">
                <a:solidFill>
                  <a:schemeClr val="tx1"/>
                </a:solidFill>
                <a:cs typeface="Calibri"/>
              </a:rPr>
              <a:t>(MTSS)</a:t>
            </a:r>
          </a:p>
          <a:p>
            <a:r>
              <a:rPr lang="en-US" sz="2800" dirty="0">
                <a:solidFill>
                  <a:schemeClr val="tx1"/>
                </a:solidFill>
              </a:rPr>
              <a:t>Adds value and specificity to current MTSS behavioral resources</a:t>
            </a:r>
          </a:p>
          <a:p>
            <a:r>
              <a:rPr lang="en-US" sz="2800" dirty="0">
                <a:solidFill>
                  <a:schemeClr val="tx1"/>
                </a:solidFill>
              </a:rPr>
              <a:t>Provides diagnostic tool for school mental health “health” </a:t>
            </a:r>
          </a:p>
          <a:p>
            <a:r>
              <a:rPr lang="en-US" sz="2800" spc="-5" dirty="0">
                <a:solidFill>
                  <a:schemeClr val="tx1"/>
                </a:solidFill>
                <a:cs typeface="Calibri"/>
              </a:rPr>
              <a:t>Locates where to begin or improve universal screening practices</a:t>
            </a:r>
            <a:endParaRPr lang="en-US" sz="2400" dirty="0">
              <a:solidFill>
                <a:schemeClr val="tx1"/>
              </a:solidFill>
              <a:latin typeface="Times New Roman"/>
              <a:cs typeface="Times New Roman"/>
            </a:endParaRPr>
          </a:p>
          <a:p>
            <a:endParaRPr lang="en-US" sz="2800" dirty="0">
              <a:solidFill>
                <a:schemeClr val="tx1"/>
              </a:solidFill>
              <a:cs typeface="Calibri"/>
            </a:endParaRPr>
          </a:p>
          <a:p>
            <a:endParaRPr lang="en-US" sz="2800" dirty="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3298895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9"/>
            <a:ext cx="8229600" cy="1143000"/>
          </a:xfrm>
        </p:spPr>
        <p:txBody>
          <a:bodyPr>
            <a:normAutofit/>
          </a:bodyPr>
          <a:lstStyle/>
          <a:p>
            <a:r>
              <a:rPr lang="en-US" sz="4000" dirty="0">
                <a:effectLst>
                  <a:outerShdw blurRad="38100" dist="38100" dir="2700000" algn="tl">
                    <a:srgbClr val="000000">
                      <a:alpha val="43137"/>
                    </a:srgbClr>
                  </a:outerShdw>
                </a:effectLst>
              </a:rPr>
              <a:t>Next Steps</a:t>
            </a:r>
          </a:p>
        </p:txBody>
      </p:sp>
      <p:sp>
        <p:nvSpPr>
          <p:cNvPr id="3" name="Content Placeholder 2"/>
          <p:cNvSpPr>
            <a:spLocks noGrp="1"/>
          </p:cNvSpPr>
          <p:nvPr>
            <p:ph idx="1"/>
          </p:nvPr>
        </p:nvSpPr>
        <p:spPr>
          <a:xfrm>
            <a:off x="1405054" y="1178169"/>
            <a:ext cx="7281746" cy="5433646"/>
          </a:xfrm>
        </p:spPr>
        <p:txBody>
          <a:bodyPr>
            <a:normAutofit fontScale="92500" lnSpcReduction="20000"/>
          </a:bodyPr>
          <a:lstStyle/>
          <a:p>
            <a:r>
              <a:rPr lang="en-US" b="1" dirty="0">
                <a:solidFill>
                  <a:schemeClr val="tx1"/>
                </a:solidFill>
              </a:rPr>
              <a:t>August, 2017 </a:t>
            </a:r>
            <a:r>
              <a:rPr lang="en-US" dirty="0">
                <a:solidFill>
                  <a:schemeClr val="tx1"/>
                </a:solidFill>
              </a:rPr>
              <a:t>- Identify 8 pilot LEAs/charter schools to complete 2 SHAPE components and begin accessing resources</a:t>
            </a:r>
          </a:p>
          <a:p>
            <a:r>
              <a:rPr lang="en-US" b="1" dirty="0">
                <a:solidFill>
                  <a:schemeClr val="tx1"/>
                </a:solidFill>
              </a:rPr>
              <a:t>October, 2017 </a:t>
            </a:r>
            <a:r>
              <a:rPr lang="en-US" dirty="0">
                <a:solidFill>
                  <a:schemeClr val="tx1"/>
                </a:solidFill>
              </a:rPr>
              <a:t>– Pilots complete SHAPE components</a:t>
            </a:r>
          </a:p>
          <a:p>
            <a:r>
              <a:rPr lang="en-US" b="1" dirty="0">
                <a:solidFill>
                  <a:schemeClr val="tx1"/>
                </a:solidFill>
              </a:rPr>
              <a:t>Winter, 2018 </a:t>
            </a:r>
            <a:r>
              <a:rPr lang="en-US" dirty="0">
                <a:solidFill>
                  <a:schemeClr val="tx1"/>
                </a:solidFill>
              </a:rPr>
              <a:t>– begin statewide SHAPE enrollment; develop resources for 2018 LEA planning</a:t>
            </a:r>
          </a:p>
          <a:p>
            <a:r>
              <a:rPr lang="en-US" b="1" dirty="0">
                <a:solidFill>
                  <a:schemeClr val="tx1"/>
                </a:solidFill>
              </a:rPr>
              <a:t>Spring, 2018 </a:t>
            </a:r>
            <a:r>
              <a:rPr lang="en-US" dirty="0">
                <a:solidFill>
                  <a:schemeClr val="tx1"/>
                </a:solidFill>
              </a:rPr>
              <a:t>– report on pilot LEA findings</a:t>
            </a:r>
          </a:p>
          <a:p>
            <a:r>
              <a:rPr lang="en-US" b="1" dirty="0">
                <a:solidFill>
                  <a:schemeClr val="tx1"/>
                </a:solidFill>
              </a:rPr>
              <a:t>Summer, 2018 </a:t>
            </a:r>
            <a:r>
              <a:rPr lang="en-US" dirty="0">
                <a:solidFill>
                  <a:schemeClr val="tx1"/>
                </a:solidFill>
              </a:rPr>
              <a:t>– launch resources for LEA planning</a:t>
            </a:r>
          </a:p>
          <a:p>
            <a:r>
              <a:rPr lang="en-US" b="1" dirty="0">
                <a:solidFill>
                  <a:schemeClr val="tx1"/>
                </a:solidFill>
              </a:rPr>
              <a:t>SY 2018-19 </a:t>
            </a:r>
            <a:r>
              <a:rPr lang="en-US" dirty="0">
                <a:solidFill>
                  <a:schemeClr val="tx1"/>
                </a:solidFill>
              </a:rPr>
              <a:t>– traditional LEAs develop plan</a:t>
            </a:r>
          </a:p>
          <a:p>
            <a:r>
              <a:rPr lang="en-US" b="1" dirty="0">
                <a:solidFill>
                  <a:schemeClr val="tx1"/>
                </a:solidFill>
              </a:rPr>
              <a:t>SY 2019-20 </a:t>
            </a:r>
            <a:r>
              <a:rPr lang="en-US" dirty="0">
                <a:solidFill>
                  <a:schemeClr val="tx1"/>
                </a:solidFill>
              </a:rPr>
              <a:t>– charters develop plan</a:t>
            </a:r>
          </a:p>
          <a:p>
            <a:endParaRPr lang="en-US" dirty="0">
              <a:solidFill>
                <a:schemeClr val="tx1"/>
              </a:solidFill>
            </a:endParaRPr>
          </a:p>
        </p:txBody>
      </p:sp>
    </p:spTree>
    <p:extLst>
      <p:ext uri="{BB962C8B-B14F-4D97-AF65-F5344CB8AC3E}">
        <p14:creationId xmlns:p14="http://schemas.microsoft.com/office/powerpoint/2010/main" val="1428109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rPr>
              <a:t>Technical Assistance</a:t>
            </a:r>
          </a:p>
        </p:txBody>
      </p:sp>
      <p:sp>
        <p:nvSpPr>
          <p:cNvPr id="3" name="Content Placeholder 2"/>
          <p:cNvSpPr>
            <a:spLocks noGrp="1"/>
          </p:cNvSpPr>
          <p:nvPr>
            <p:ph idx="1"/>
          </p:nvPr>
        </p:nvSpPr>
        <p:spPr/>
        <p:txBody>
          <a:bodyPr/>
          <a:lstStyle/>
          <a:p>
            <a:r>
              <a:rPr lang="en-US" dirty="0">
                <a:solidFill>
                  <a:schemeClr val="tx1"/>
                </a:solidFill>
              </a:rPr>
              <a:t>In NC:</a:t>
            </a:r>
          </a:p>
          <a:p>
            <a:pPr lvl="1"/>
            <a:r>
              <a:rPr lang="en-US" dirty="0">
                <a:solidFill>
                  <a:schemeClr val="tx1"/>
                </a:solidFill>
                <a:hlinkClick r:id="rId3"/>
              </a:rPr>
              <a:t>lauren_holahan@med.unc.edu</a:t>
            </a:r>
            <a:r>
              <a:rPr lang="en-US" dirty="0">
                <a:solidFill>
                  <a:schemeClr val="tx1"/>
                </a:solidFill>
              </a:rPr>
              <a:t> or </a:t>
            </a:r>
            <a:r>
              <a:rPr lang="en-US" dirty="0">
                <a:solidFill>
                  <a:schemeClr val="tx1"/>
                </a:solidFill>
                <a:hlinkClick r:id="rId4"/>
              </a:rPr>
              <a:t>lkmakor@email.unc.edu</a:t>
            </a:r>
            <a:r>
              <a:rPr lang="en-US" dirty="0">
                <a:solidFill>
                  <a:schemeClr val="tx1"/>
                </a:solidFill>
              </a:rPr>
              <a:t> </a:t>
            </a:r>
          </a:p>
          <a:p>
            <a:r>
              <a:rPr lang="en-US" dirty="0">
                <a:solidFill>
                  <a:schemeClr val="tx1"/>
                </a:solidFill>
              </a:rPr>
              <a:t>National Center for School Mental Health</a:t>
            </a:r>
          </a:p>
          <a:p>
            <a:pPr lvl="1"/>
            <a:r>
              <a:rPr lang="en-US" u="sng" dirty="0">
                <a:solidFill>
                  <a:schemeClr val="tx1"/>
                </a:solidFill>
                <a:hlinkClick r:id="rId5"/>
              </a:rPr>
              <a:t>csmh@som.umaryland.edu</a:t>
            </a:r>
            <a:r>
              <a:rPr lang="en-US" u="sng" dirty="0">
                <a:solidFill>
                  <a:schemeClr val="tx1"/>
                </a:solidFill>
              </a:rPr>
              <a:t>; or </a:t>
            </a:r>
          </a:p>
          <a:p>
            <a:pPr lvl="1"/>
            <a:r>
              <a:rPr lang="en-US" dirty="0">
                <a:solidFill>
                  <a:schemeClr val="tx1"/>
                </a:solidFill>
              </a:rPr>
              <a:t>Sharon Hoover, PhD: </a:t>
            </a:r>
            <a:r>
              <a:rPr lang="en-US" u="sng" dirty="0">
                <a:solidFill>
                  <a:schemeClr val="tx1"/>
                </a:solidFill>
                <a:hlinkClick r:id="rId6"/>
              </a:rPr>
              <a:t>shoover@som.umaryland.edu</a:t>
            </a:r>
            <a:endParaRPr lang="en-US" dirty="0">
              <a:solidFill>
                <a:schemeClr val="tx1"/>
              </a:solidFill>
            </a:endParaRPr>
          </a:p>
        </p:txBody>
      </p:sp>
    </p:spTree>
    <p:extLst>
      <p:ext uri="{BB962C8B-B14F-4D97-AF65-F5344CB8AC3E}">
        <p14:creationId xmlns:p14="http://schemas.microsoft.com/office/powerpoint/2010/main" val="3157900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CA097-30FA-4DB1-862D-91B9C64A1DC0}"/>
              </a:ext>
            </a:extLst>
          </p:cNvPr>
          <p:cNvSpPr>
            <a:spLocks noGrp="1"/>
          </p:cNvSpPr>
          <p:nvPr>
            <p:ph type="title"/>
          </p:nvPr>
        </p:nvSpPr>
        <p:spPr>
          <a:xfrm>
            <a:off x="457200" y="40958"/>
            <a:ext cx="8229600" cy="1143000"/>
          </a:xfrm>
        </p:spPr>
        <p:txBody>
          <a:bodyPr>
            <a:normAutofit/>
          </a:bodyPr>
          <a:lstStyle/>
          <a:p>
            <a:r>
              <a:rPr lang="en-US" sz="4000" dirty="0">
                <a:effectLst>
                  <a:outerShdw blurRad="38100" dist="38100" dir="2700000" algn="tl">
                    <a:srgbClr val="000000">
                      <a:alpha val="43137"/>
                    </a:srgbClr>
                  </a:outerShdw>
                </a:effectLst>
              </a:rPr>
              <a:t>Today’s Topics</a:t>
            </a:r>
          </a:p>
        </p:txBody>
      </p:sp>
      <p:sp>
        <p:nvSpPr>
          <p:cNvPr id="3" name="Content Placeholder 2">
            <a:extLst>
              <a:ext uri="{FF2B5EF4-FFF2-40B4-BE49-F238E27FC236}">
                <a16:creationId xmlns:a16="http://schemas.microsoft.com/office/drawing/2014/main" id="{1E1E00EF-EDE2-4FBA-AAD6-20847F9CB621}"/>
              </a:ext>
            </a:extLst>
          </p:cNvPr>
          <p:cNvSpPr>
            <a:spLocks noGrp="1"/>
          </p:cNvSpPr>
          <p:nvPr>
            <p:ph idx="1"/>
          </p:nvPr>
        </p:nvSpPr>
        <p:spPr>
          <a:xfrm>
            <a:off x="1168400" y="1376680"/>
            <a:ext cx="7518400" cy="4525963"/>
          </a:xfrm>
        </p:spPr>
        <p:txBody>
          <a:bodyPr>
            <a:normAutofit fontScale="92500" lnSpcReduction="10000"/>
          </a:bodyPr>
          <a:lstStyle/>
          <a:p>
            <a:r>
              <a:rPr lang="en-US" dirty="0">
                <a:solidFill>
                  <a:schemeClr val="tx1"/>
                </a:solidFill>
              </a:rPr>
              <a:t>Background of NC School Mental Health Initiative (NC SMHI)</a:t>
            </a:r>
          </a:p>
          <a:p>
            <a:pPr marL="0" indent="0">
              <a:buNone/>
            </a:pPr>
            <a:endParaRPr lang="en-US" dirty="0">
              <a:solidFill>
                <a:schemeClr val="tx1"/>
              </a:solidFill>
            </a:endParaRPr>
          </a:p>
          <a:p>
            <a:r>
              <a:rPr lang="en-US" dirty="0">
                <a:solidFill>
                  <a:schemeClr val="tx1"/>
                </a:solidFill>
              </a:rPr>
              <a:t>State Board of Education Policy – SHLT-003</a:t>
            </a:r>
          </a:p>
          <a:p>
            <a:pPr marL="0" indent="0">
              <a:buNone/>
            </a:pPr>
            <a:endParaRPr lang="en-US" dirty="0">
              <a:solidFill>
                <a:schemeClr val="tx1"/>
              </a:solidFill>
            </a:endParaRPr>
          </a:p>
          <a:p>
            <a:r>
              <a:rPr lang="en-US" dirty="0">
                <a:solidFill>
                  <a:schemeClr val="tx1"/>
                </a:solidFill>
              </a:rPr>
              <a:t>Relevant legislation</a:t>
            </a:r>
          </a:p>
          <a:p>
            <a:pPr marL="0" indent="0">
              <a:buNone/>
            </a:pPr>
            <a:endParaRPr lang="en-US" dirty="0">
              <a:solidFill>
                <a:schemeClr val="tx1"/>
              </a:solidFill>
            </a:endParaRPr>
          </a:p>
          <a:p>
            <a:r>
              <a:rPr lang="en-US" dirty="0">
                <a:solidFill>
                  <a:schemeClr val="tx1"/>
                </a:solidFill>
              </a:rPr>
              <a:t>Plans to support implementation of SHLT-003</a:t>
            </a:r>
          </a:p>
        </p:txBody>
      </p:sp>
    </p:spTree>
    <p:extLst>
      <p:ext uri="{BB962C8B-B14F-4D97-AF65-F5344CB8AC3E}">
        <p14:creationId xmlns:p14="http://schemas.microsoft.com/office/powerpoint/2010/main" val="246820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rPr>
              <a:t>NC SMHI Mission</a:t>
            </a:r>
          </a:p>
        </p:txBody>
      </p:sp>
      <p:sp>
        <p:nvSpPr>
          <p:cNvPr id="3" name="Content Placeholder 2"/>
          <p:cNvSpPr>
            <a:spLocks noGrp="1"/>
          </p:cNvSpPr>
          <p:nvPr>
            <p:ph idx="1"/>
          </p:nvPr>
        </p:nvSpPr>
        <p:spPr>
          <a:xfrm>
            <a:off x="1172779" y="1417638"/>
            <a:ext cx="7204841" cy="4525963"/>
          </a:xfrm>
        </p:spPr>
        <p:txBody>
          <a:bodyPr>
            <a:normAutofit/>
          </a:bodyPr>
          <a:lstStyle/>
          <a:p>
            <a:pPr marL="0" indent="0" algn="ctr">
              <a:buNone/>
            </a:pPr>
            <a:r>
              <a:rPr lang="en-US" i="1" dirty="0">
                <a:solidFill>
                  <a:schemeClr val="tx1"/>
                </a:solidFill>
              </a:rPr>
              <a:t>It is the mission of this partnership to provide implementation and monitoring support to ensure that public school students in North Carolina have equitable access to a full continuum of high-quality and well-coordinated socio-emotional/behavioral health services. </a:t>
            </a:r>
          </a:p>
          <a:p>
            <a:pPr marL="0" indent="0" algn="ctr">
              <a:buNone/>
            </a:pPr>
            <a:endParaRPr lang="en-US" sz="2000" dirty="0">
              <a:hlinkClick r:id="rId3"/>
            </a:endParaRPr>
          </a:p>
          <a:p>
            <a:pPr marL="0" indent="0" algn="ctr">
              <a:buNone/>
            </a:pPr>
            <a:r>
              <a:rPr lang="en-US" sz="2000" dirty="0">
                <a:hlinkClick r:id="rId3"/>
              </a:rPr>
              <a:t>NC School Mental Health Initiative Recommendations, Fall 2016</a:t>
            </a:r>
            <a:endParaRPr lang="en-US" sz="2000" dirty="0"/>
          </a:p>
          <a:p>
            <a:pPr marL="0" indent="0" algn="ctr">
              <a:buNone/>
            </a:pPr>
            <a:endParaRPr lang="en-US" i="1"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45993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2234" y="291368"/>
            <a:ext cx="9144000" cy="1018817"/>
          </a:xfrm>
          <a:effectLst>
            <a:outerShdw blurRad="50800" dist="38100" dir="2700000" algn="tl" rotWithShape="0">
              <a:prstClr val="black">
                <a:alpha val="40000"/>
              </a:prstClr>
            </a:outerShdw>
          </a:effectLst>
        </p:spPr>
        <p:txBody>
          <a:bodyPr>
            <a:normAutofit fontScale="90000"/>
          </a:bodyPr>
          <a:lstStyle/>
          <a:p>
            <a:pPr algn="l"/>
            <a:r>
              <a:rPr lang="en-US" dirty="0"/>
              <a:t>Family-School-Community </a:t>
            </a:r>
            <a:r>
              <a:rPr lang="en-US" dirty="0">
                <a:solidFill>
                  <a:schemeClr val="bg1"/>
                </a:solidFill>
              </a:rPr>
              <a:t>Partnership:</a:t>
            </a:r>
            <a:br>
              <a:rPr lang="en-US" dirty="0">
                <a:solidFill>
                  <a:schemeClr val="bg1"/>
                </a:solidFill>
              </a:rPr>
            </a:br>
            <a:endParaRPr lang="en-US" dirty="0"/>
          </a:p>
        </p:txBody>
      </p:sp>
      <p:sp>
        <p:nvSpPr>
          <p:cNvPr id="9" name="Content Placeholder 8"/>
          <p:cNvSpPr>
            <a:spLocks noGrp="1"/>
          </p:cNvSpPr>
          <p:nvPr>
            <p:ph idx="1"/>
          </p:nvPr>
        </p:nvSpPr>
        <p:spPr>
          <a:xfrm>
            <a:off x="992221" y="1306701"/>
            <a:ext cx="8151779" cy="4866306"/>
          </a:xfrm>
        </p:spPr>
        <p:txBody>
          <a:bodyPr>
            <a:normAutofit lnSpcReduction="10000"/>
          </a:bodyPr>
          <a:lstStyle/>
          <a:p>
            <a:pPr marL="0" indent="0">
              <a:buNone/>
            </a:pPr>
            <a:r>
              <a:rPr lang="en-US" dirty="0">
                <a:solidFill>
                  <a:schemeClr val="tx1"/>
                </a:solidFill>
              </a:rPr>
              <a:t>Multi-disciplinary, diverse group:</a:t>
            </a:r>
          </a:p>
          <a:p>
            <a:pPr lvl="1"/>
            <a:r>
              <a:rPr lang="en-US" dirty="0">
                <a:solidFill>
                  <a:schemeClr val="tx1"/>
                </a:solidFill>
              </a:rPr>
              <a:t>Parents</a:t>
            </a:r>
          </a:p>
          <a:p>
            <a:pPr lvl="1"/>
            <a:r>
              <a:rPr lang="en-US" dirty="0">
                <a:solidFill>
                  <a:schemeClr val="tx1"/>
                </a:solidFill>
              </a:rPr>
              <a:t>Public school representatives (LEA and SEA)</a:t>
            </a:r>
          </a:p>
          <a:p>
            <a:pPr lvl="1"/>
            <a:r>
              <a:rPr lang="en-US" dirty="0">
                <a:solidFill>
                  <a:schemeClr val="tx1"/>
                </a:solidFill>
              </a:rPr>
              <a:t>State agency officials (DHHS,DPS, DPI)</a:t>
            </a:r>
          </a:p>
          <a:p>
            <a:pPr lvl="1"/>
            <a:r>
              <a:rPr lang="en-US" dirty="0">
                <a:solidFill>
                  <a:schemeClr val="tx1"/>
                </a:solidFill>
              </a:rPr>
              <a:t>Community-based mental health providers</a:t>
            </a:r>
          </a:p>
          <a:p>
            <a:pPr lvl="1"/>
            <a:r>
              <a:rPr lang="en-US" dirty="0">
                <a:solidFill>
                  <a:schemeClr val="tx1"/>
                </a:solidFill>
              </a:rPr>
              <a:t>Attorneys and advocates</a:t>
            </a:r>
          </a:p>
          <a:p>
            <a:pPr lvl="1"/>
            <a:r>
              <a:rPr lang="en-US" dirty="0">
                <a:solidFill>
                  <a:schemeClr val="tx1"/>
                </a:solidFill>
              </a:rPr>
              <a:t>Third-party </a:t>
            </a:r>
            <a:r>
              <a:rPr lang="en-US" dirty="0" err="1">
                <a:solidFill>
                  <a:schemeClr val="tx1"/>
                </a:solidFill>
              </a:rPr>
              <a:t>payors</a:t>
            </a:r>
            <a:endParaRPr lang="en-US" dirty="0">
              <a:solidFill>
                <a:schemeClr val="tx1"/>
              </a:solidFill>
            </a:endParaRPr>
          </a:p>
          <a:p>
            <a:pPr lvl="1"/>
            <a:r>
              <a:rPr lang="en-US" dirty="0">
                <a:solidFill>
                  <a:schemeClr val="tx1"/>
                </a:solidFill>
              </a:rPr>
              <a:t>University faculty</a:t>
            </a:r>
          </a:p>
          <a:p>
            <a:pPr lvl="1"/>
            <a:r>
              <a:rPr lang="en-US" dirty="0">
                <a:solidFill>
                  <a:schemeClr val="tx1"/>
                </a:solidFill>
              </a:rPr>
              <a:t>Professional associations</a:t>
            </a:r>
          </a:p>
          <a:p>
            <a:pPr lvl="1"/>
            <a:r>
              <a:rPr lang="en-US" dirty="0">
                <a:solidFill>
                  <a:schemeClr val="tx1"/>
                </a:solidFill>
              </a:rPr>
              <a:t>Other interagency </a:t>
            </a:r>
            <a:r>
              <a:rPr lang="en-US" dirty="0" err="1">
                <a:solidFill>
                  <a:schemeClr val="tx1"/>
                </a:solidFill>
              </a:rPr>
              <a:t>collaboratives</a:t>
            </a:r>
            <a:endParaRPr lang="en-US" dirty="0">
              <a:solidFill>
                <a:schemeClr val="tx1"/>
              </a:solidFill>
            </a:endParaRPr>
          </a:p>
        </p:txBody>
      </p:sp>
    </p:spTree>
    <p:extLst>
      <p:ext uri="{BB962C8B-B14F-4D97-AF65-F5344CB8AC3E}">
        <p14:creationId xmlns:p14="http://schemas.microsoft.com/office/powerpoint/2010/main" val="2516663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effectLst>
                  <a:outerShdw blurRad="50800" dist="38100" dir="2700000" algn="tl" rotWithShape="0">
                    <a:prstClr val="black">
                      <a:alpha val="40000"/>
                    </a:prstClr>
                  </a:outerShdw>
                </a:effectLst>
              </a:rPr>
              <a:t>Integrating Services in Schools</a:t>
            </a:r>
          </a:p>
        </p:txBody>
      </p:sp>
      <p:sp>
        <p:nvSpPr>
          <p:cNvPr id="3" name="Content Placeholder 2"/>
          <p:cNvSpPr>
            <a:spLocks noGrp="1"/>
          </p:cNvSpPr>
          <p:nvPr>
            <p:ph idx="1"/>
          </p:nvPr>
        </p:nvSpPr>
        <p:spPr>
          <a:xfrm>
            <a:off x="457200" y="2332037"/>
            <a:ext cx="8229600" cy="4525963"/>
          </a:xfrm>
        </p:spPr>
        <p:txBody>
          <a:bodyPr>
            <a:normAutofit/>
          </a:bodyPr>
          <a:lstStyle/>
          <a:p>
            <a:r>
              <a:rPr lang="en-US" dirty="0">
                <a:solidFill>
                  <a:schemeClr val="tx1"/>
                </a:solidFill>
              </a:rPr>
              <a:t>Access to </a:t>
            </a:r>
            <a:r>
              <a:rPr lang="en-US" i="1" dirty="0">
                <a:solidFill>
                  <a:schemeClr val="tx1"/>
                </a:solidFill>
              </a:rPr>
              <a:t>school-based</a:t>
            </a:r>
            <a:r>
              <a:rPr lang="en-US" dirty="0">
                <a:solidFill>
                  <a:schemeClr val="tx1"/>
                </a:solidFill>
              </a:rPr>
              <a:t> mental health services is linked to:</a:t>
            </a:r>
          </a:p>
          <a:p>
            <a:pPr lvl="1"/>
            <a:r>
              <a:rPr lang="en-US" dirty="0">
                <a:solidFill>
                  <a:schemeClr val="tx1"/>
                </a:solidFill>
              </a:rPr>
              <a:t>Improved academic outcomes</a:t>
            </a:r>
          </a:p>
          <a:p>
            <a:pPr lvl="1"/>
            <a:r>
              <a:rPr lang="en-US" dirty="0">
                <a:solidFill>
                  <a:schemeClr val="tx1"/>
                </a:solidFill>
              </a:rPr>
              <a:t>Enhanced physical and psychological safety</a:t>
            </a:r>
          </a:p>
        </p:txBody>
      </p:sp>
      <p:sp>
        <p:nvSpPr>
          <p:cNvPr id="4" name="Rectangle 3"/>
          <p:cNvSpPr/>
          <p:nvPr/>
        </p:nvSpPr>
        <p:spPr>
          <a:xfrm>
            <a:off x="3169627" y="5815337"/>
            <a:ext cx="4572000" cy="923330"/>
          </a:xfrm>
          <a:prstGeom prst="rect">
            <a:avLst/>
          </a:prstGeom>
        </p:spPr>
        <p:txBody>
          <a:bodyPr>
            <a:spAutoFit/>
          </a:bodyPr>
          <a:lstStyle/>
          <a:p>
            <a:endParaRPr lang="en-US" dirty="0"/>
          </a:p>
          <a:p>
            <a:endParaRPr lang="en-US" dirty="0">
              <a:solidFill>
                <a:schemeClr val="bg1"/>
              </a:solidFill>
            </a:endParaRPr>
          </a:p>
          <a:p>
            <a:r>
              <a:rPr lang="en-US" dirty="0">
                <a:solidFill>
                  <a:schemeClr val="bg1"/>
                </a:solidFill>
              </a:rPr>
              <a:t>                                                                       </a:t>
            </a:r>
          </a:p>
        </p:txBody>
      </p:sp>
      <p:sp>
        <p:nvSpPr>
          <p:cNvPr id="5" name="TextBox 4"/>
          <p:cNvSpPr txBox="1"/>
          <p:nvPr/>
        </p:nvSpPr>
        <p:spPr>
          <a:xfrm>
            <a:off x="3169627" y="6184669"/>
            <a:ext cx="5909375" cy="369332"/>
          </a:xfrm>
          <a:prstGeom prst="rect">
            <a:avLst/>
          </a:prstGeom>
          <a:noFill/>
        </p:spPr>
        <p:txBody>
          <a:bodyPr wrap="none" rtlCol="0">
            <a:spAutoFit/>
          </a:bodyPr>
          <a:lstStyle/>
          <a:p>
            <a:r>
              <a:rPr lang="en-US" dirty="0">
                <a:solidFill>
                  <a:schemeClr val="bg1"/>
                </a:solidFill>
              </a:rPr>
              <a:t>Michael, et al., 2013; Ballard, Sander, &amp; </a:t>
            </a:r>
            <a:r>
              <a:rPr lang="en-US" dirty="0" err="1">
                <a:solidFill>
                  <a:schemeClr val="bg1"/>
                </a:solidFill>
              </a:rPr>
              <a:t>Kilmes-Dougan</a:t>
            </a:r>
            <a:r>
              <a:rPr lang="en-US" dirty="0">
                <a:solidFill>
                  <a:schemeClr val="bg1"/>
                </a:solidFill>
              </a:rPr>
              <a:t>, 2014</a:t>
            </a:r>
          </a:p>
        </p:txBody>
      </p:sp>
    </p:spTree>
    <p:extLst>
      <p:ext uri="{BB962C8B-B14F-4D97-AF65-F5344CB8AC3E}">
        <p14:creationId xmlns:p14="http://schemas.microsoft.com/office/powerpoint/2010/main" val="1809187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966236798"/>
              </p:ext>
            </p:extLst>
          </p:nvPr>
        </p:nvGraphicFramePr>
        <p:xfrm>
          <a:off x="1633181" y="432936"/>
          <a:ext cx="6637361" cy="5735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3182" y="2204113"/>
            <a:ext cx="2147896" cy="14534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67087" y="2204112"/>
            <a:ext cx="2169547" cy="14534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22643" y="2204112"/>
            <a:ext cx="2147899" cy="14534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48173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455" y="0"/>
            <a:ext cx="8229600" cy="1143000"/>
          </a:xfrm>
        </p:spPr>
        <p:txBody>
          <a:bodyPr>
            <a:normAutofit/>
          </a:bodyPr>
          <a:lstStyle/>
          <a:p>
            <a:r>
              <a:rPr lang="en-US" sz="4000" dirty="0">
                <a:effectLst>
                  <a:outerShdw blurRad="50800" dist="38100" dir="2700000" algn="tl" rotWithShape="0">
                    <a:prstClr val="black">
                      <a:alpha val="40000"/>
                    </a:prstClr>
                  </a:outerShdw>
                </a:effectLst>
              </a:rPr>
              <a:t>Create a Continuum</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5639" y="994558"/>
            <a:ext cx="5667233" cy="53583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6270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p:cNvSpPr/>
          <p:nvPr/>
        </p:nvSpPr>
        <p:spPr bwMode="auto">
          <a:xfrm rot="19235390">
            <a:off x="1308524" y="1467307"/>
            <a:ext cx="5560726" cy="5376863"/>
          </a:xfrm>
          <a:prstGeom prst="triangle">
            <a:avLst/>
          </a:prstGeom>
          <a:gradFill flip="none" rotWithShape="1">
            <a:gsLst>
              <a:gs pos="72000">
                <a:srgbClr val="008000"/>
              </a:gs>
              <a:gs pos="100000">
                <a:srgbClr val="FFFF00"/>
              </a:gs>
            </a:gsLst>
            <a:lin ang="0" scaled="1"/>
            <a:tileRect/>
          </a:gradFill>
          <a:ln w="57150" cap="rnd" cmpd="sng" algn="ctr">
            <a:noFill/>
            <a:prstDash val="solid"/>
            <a:round/>
            <a:headEnd type="none" w="med" len="med"/>
            <a:tailEnd type="none" w="med" len="med"/>
          </a:ln>
          <a:effectLst>
            <a:outerShdw sx="1000" sy="1000" algn="ctr" rotWithShape="0">
              <a:srgbClr val="008000"/>
            </a:outerShdw>
          </a:effectLst>
          <a:scene3d>
            <a:camera prst="isometricOffAxis1Top">
              <a:rot lat="19715642" lon="17296399" rev="3660555"/>
            </a:camera>
            <a:lightRig rig="threePt" dir="t"/>
          </a:scene3d>
          <a:sp3d extrusionH="76200">
            <a:bevelT h="266700" prst="coolSlant"/>
            <a:bevelB w="228600" h="158750" prst="coolSlant"/>
            <a:extrusionClr>
              <a:srgbClr val="008000"/>
            </a:extrusionClr>
            <a:contourClr>
              <a:srgbClr val="008000"/>
            </a:contourClr>
          </a:sp3d>
        </p:spPr>
        <p:txBody>
          <a:bodyPr/>
          <a:lstStyle/>
          <a:p>
            <a:pPr marL="257175" indent="-257175">
              <a:spcBef>
                <a:spcPct val="20000"/>
              </a:spcBef>
              <a:defRPr/>
            </a:pPr>
            <a:endParaRPr lang="en-US" sz="1350" dirty="0">
              <a:latin typeface="Arial" pitchFamily="34" charset="0"/>
              <a:ea typeface="ヒラギノ角ゴ Pro W3" pitchFamily="1" charset="-128"/>
              <a:cs typeface="Times New Roman" pitchFamily="18" charset="0"/>
            </a:endParaRPr>
          </a:p>
        </p:txBody>
      </p:sp>
      <p:sp>
        <p:nvSpPr>
          <p:cNvPr id="17" name="Isosceles Triangle 16"/>
          <p:cNvSpPr/>
          <p:nvPr/>
        </p:nvSpPr>
        <p:spPr bwMode="auto">
          <a:xfrm rot="19296816">
            <a:off x="3407564" y="1759450"/>
            <a:ext cx="3610280" cy="3191426"/>
          </a:xfrm>
          <a:prstGeom prst="triangle">
            <a:avLst/>
          </a:prstGeom>
          <a:gradFill flip="none" rotWithShape="1">
            <a:gsLst>
              <a:gs pos="38000">
                <a:srgbClr val="008000"/>
              </a:gs>
              <a:gs pos="69000">
                <a:srgbClr val="BBBB00"/>
              </a:gs>
            </a:gsLst>
            <a:lin ang="1200000" scaled="0"/>
            <a:tileRect/>
          </a:gradFill>
          <a:ln w="57150" cap="rnd" cmpd="sng" algn="ctr">
            <a:gradFill flip="none" rotWithShape="1">
              <a:gsLst>
                <a:gs pos="45000">
                  <a:srgbClr val="008000"/>
                </a:gs>
                <a:gs pos="59000">
                  <a:srgbClr val="BBBB00"/>
                </a:gs>
              </a:gsLst>
              <a:lin ang="2700000" scaled="1"/>
              <a:tileRect/>
            </a:gradFill>
            <a:prstDash val="solid"/>
            <a:round/>
            <a:headEnd type="none" w="med" len="med"/>
            <a:tailEnd type="none" w="med" len="med"/>
          </a:ln>
          <a:effectLst/>
          <a:scene3d>
            <a:camera prst="orthographicFront">
              <a:rot lat="19980106" lon="17134913" rev="3739631"/>
            </a:camera>
            <a:lightRig rig="threePt" dir="t"/>
          </a:scene3d>
          <a:sp3d extrusionH="76200">
            <a:bevelT h="266700" prst="coolSlant"/>
            <a:bevelB w="228600" h="158750" prst="coolSlant"/>
          </a:sp3d>
        </p:spPr>
        <p:txBody>
          <a:bodyPr/>
          <a:lstStyle/>
          <a:p>
            <a:pPr marL="257175" indent="-257175">
              <a:spcBef>
                <a:spcPct val="20000"/>
              </a:spcBef>
              <a:defRPr/>
            </a:pPr>
            <a:endParaRPr lang="en-US" sz="1350">
              <a:latin typeface="Arial" pitchFamily="34" charset="0"/>
              <a:ea typeface="ヒラギノ角ゴ Pro W3" pitchFamily="1" charset="-128"/>
              <a:cs typeface="Times New Roman" pitchFamily="18" charset="0"/>
            </a:endParaRPr>
          </a:p>
        </p:txBody>
      </p:sp>
      <p:sp>
        <p:nvSpPr>
          <p:cNvPr id="18" name="Isosceles Triangle 17"/>
          <p:cNvSpPr/>
          <p:nvPr/>
        </p:nvSpPr>
        <p:spPr bwMode="auto">
          <a:xfrm rot="18786530">
            <a:off x="4564652" y="1617978"/>
            <a:ext cx="2197626" cy="2342012"/>
          </a:xfrm>
          <a:prstGeom prst="triangle">
            <a:avLst/>
          </a:prstGeom>
          <a:gradFill>
            <a:gsLst>
              <a:gs pos="20000">
                <a:srgbClr val="BBBB00"/>
              </a:gs>
              <a:gs pos="46000">
                <a:srgbClr val="CA0000"/>
              </a:gs>
            </a:gsLst>
            <a:lin ang="1200000" scaled="0"/>
          </a:gradFill>
          <a:ln w="57150" cap="rnd" cmpd="sng" algn="ctr">
            <a:gradFill>
              <a:gsLst>
                <a:gs pos="17000">
                  <a:srgbClr val="008000"/>
                </a:gs>
                <a:gs pos="84000">
                  <a:srgbClr val="CA0000"/>
                </a:gs>
                <a:gs pos="55000">
                  <a:srgbClr val="BBBB00"/>
                </a:gs>
              </a:gsLst>
              <a:lin ang="2700000" scaled="0"/>
            </a:gradFill>
            <a:prstDash val="solid"/>
            <a:round/>
            <a:headEnd type="none" w="med" len="med"/>
            <a:tailEnd type="none" w="med" len="med"/>
          </a:ln>
          <a:effectLst/>
          <a:scene3d>
            <a:camera prst="orthographicFront">
              <a:rot lat="19952249" lon="17083514" rev="3299998"/>
            </a:camera>
            <a:lightRig rig="threePt" dir="t"/>
          </a:scene3d>
          <a:sp3d extrusionH="76200">
            <a:bevelT h="266700" prst="coolSlant"/>
            <a:bevelB w="228600" h="158750" prst="coolSlant"/>
          </a:sp3d>
        </p:spPr>
        <p:txBody>
          <a:bodyPr/>
          <a:lstStyle/>
          <a:p>
            <a:pPr marL="257175" indent="-257175">
              <a:spcBef>
                <a:spcPct val="20000"/>
              </a:spcBef>
              <a:defRPr/>
            </a:pPr>
            <a:endParaRPr lang="en-US" sz="1350">
              <a:latin typeface="Arial" pitchFamily="34" charset="0"/>
              <a:ea typeface="ヒラギノ角ゴ Pro W3" pitchFamily="1" charset="-128"/>
              <a:cs typeface="Times New Roman" pitchFamily="18" charset="0"/>
            </a:endParaRPr>
          </a:p>
        </p:txBody>
      </p:sp>
      <p:sp>
        <p:nvSpPr>
          <p:cNvPr id="2" name="Title 1"/>
          <p:cNvSpPr>
            <a:spLocks noGrp="1"/>
          </p:cNvSpPr>
          <p:nvPr>
            <p:ph type="title"/>
          </p:nvPr>
        </p:nvSpPr>
        <p:spPr>
          <a:xfrm>
            <a:off x="2697971" y="584370"/>
            <a:ext cx="5390847" cy="891540"/>
          </a:xfrm>
        </p:spPr>
        <p:txBody>
          <a:bodyPr>
            <a:normAutofit fontScale="90000"/>
          </a:bodyPr>
          <a:lstStyle/>
          <a:p>
            <a:r>
              <a:rPr lang="en-US" dirty="0">
                <a:effectLst>
                  <a:outerShdw blurRad="50800" dist="38100" dir="2700000" algn="tl" rotWithShape="0">
                    <a:prstClr val="black">
                      <a:alpha val="40000"/>
                    </a:prstClr>
                  </a:outerShdw>
                </a:effectLst>
              </a:rPr>
              <a:t>Layering of Integrated Support</a:t>
            </a:r>
          </a:p>
        </p:txBody>
      </p:sp>
      <p:sp>
        <p:nvSpPr>
          <p:cNvPr id="3" name="Footer Placeholder 2"/>
          <p:cNvSpPr>
            <a:spLocks noGrp="1"/>
          </p:cNvSpPr>
          <p:nvPr>
            <p:ph type="ftr" sz="quarter" idx="4294967295"/>
          </p:nvPr>
        </p:nvSpPr>
        <p:spPr>
          <a:xfrm>
            <a:off x="1499249" y="6125661"/>
            <a:ext cx="4710623" cy="303461"/>
          </a:xfrm>
          <a:prstGeom prst="rect">
            <a:avLst/>
          </a:prstGeom>
        </p:spPr>
        <p:txBody>
          <a:bodyPr/>
          <a:lstStyle/>
          <a:p>
            <a:r>
              <a:rPr lang="en-US"/>
              <a:t>NC Department of Public Instruction</a:t>
            </a:r>
            <a:endParaRPr lang="en-US" dirty="0"/>
          </a:p>
        </p:txBody>
      </p:sp>
      <p:sp>
        <p:nvSpPr>
          <p:cNvPr id="4" name="TextBox 3"/>
          <p:cNvSpPr txBox="1"/>
          <p:nvPr/>
        </p:nvSpPr>
        <p:spPr>
          <a:xfrm rot="19055982">
            <a:off x="4886400" y="3960888"/>
            <a:ext cx="2529887" cy="369332"/>
          </a:xfrm>
          <a:prstGeom prst="rect">
            <a:avLst/>
          </a:prstGeom>
          <a:noFill/>
        </p:spPr>
        <p:txBody>
          <a:bodyPr wrap="square" rtlCol="0">
            <a:spAutoFit/>
          </a:bodyPr>
          <a:lstStyle/>
          <a:p>
            <a:r>
              <a:rPr lang="en-US" b="1" dirty="0">
                <a:solidFill>
                  <a:schemeClr val="bg1"/>
                </a:solidFill>
              </a:rPr>
              <a:t>UNIVERSAL</a:t>
            </a:r>
          </a:p>
        </p:txBody>
      </p:sp>
      <p:sp>
        <p:nvSpPr>
          <p:cNvPr id="14" name="TextBox 13"/>
          <p:cNvSpPr txBox="1"/>
          <p:nvPr/>
        </p:nvSpPr>
        <p:spPr>
          <a:xfrm rot="19066257">
            <a:off x="6035989" y="1997694"/>
            <a:ext cx="2529887" cy="369332"/>
          </a:xfrm>
          <a:prstGeom prst="rect">
            <a:avLst/>
          </a:prstGeom>
          <a:noFill/>
        </p:spPr>
        <p:txBody>
          <a:bodyPr wrap="square" rtlCol="0">
            <a:spAutoFit/>
          </a:bodyPr>
          <a:lstStyle/>
          <a:p>
            <a:r>
              <a:rPr lang="en-US" b="1" dirty="0">
                <a:solidFill>
                  <a:schemeClr val="bg1"/>
                </a:solidFill>
              </a:rPr>
              <a:t>INTENSIVE</a:t>
            </a:r>
          </a:p>
        </p:txBody>
      </p:sp>
      <p:sp>
        <p:nvSpPr>
          <p:cNvPr id="15" name="TextBox 14"/>
          <p:cNvSpPr txBox="1"/>
          <p:nvPr/>
        </p:nvSpPr>
        <p:spPr>
          <a:xfrm rot="19105968">
            <a:off x="5645074" y="2874798"/>
            <a:ext cx="2529887"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SUPPLEMENTAL</a:t>
            </a:r>
          </a:p>
        </p:txBody>
      </p:sp>
      <p:sp>
        <p:nvSpPr>
          <p:cNvPr id="6" name="Up-Down Arrow 5"/>
          <p:cNvSpPr/>
          <p:nvPr/>
        </p:nvSpPr>
        <p:spPr>
          <a:xfrm>
            <a:off x="1066976" y="805297"/>
            <a:ext cx="648646" cy="3967373"/>
          </a:xfrm>
          <a:prstGeom prst="upDownArrow">
            <a:avLst/>
          </a:prstGeom>
          <a:solidFill>
            <a:srgbClr val="FA57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p:cNvSpPr txBox="1"/>
          <p:nvPr/>
        </p:nvSpPr>
        <p:spPr>
          <a:xfrm rot="16200000">
            <a:off x="142612" y="2094272"/>
            <a:ext cx="2492828" cy="369332"/>
          </a:xfrm>
          <a:prstGeom prst="rect">
            <a:avLst/>
          </a:prstGeom>
          <a:noFill/>
        </p:spPr>
        <p:txBody>
          <a:bodyPr wrap="square" rtlCol="0">
            <a:spAutoFit/>
          </a:bodyPr>
          <a:lstStyle/>
          <a:p>
            <a:r>
              <a:rPr lang="en-US" b="1" dirty="0">
                <a:solidFill>
                  <a:schemeClr val="bg1"/>
                </a:solidFill>
              </a:rPr>
              <a:t>RESOURCES</a:t>
            </a:r>
          </a:p>
        </p:txBody>
      </p:sp>
      <p:sp>
        <p:nvSpPr>
          <p:cNvPr id="22" name="TextBox 21"/>
          <p:cNvSpPr txBox="1"/>
          <p:nvPr/>
        </p:nvSpPr>
        <p:spPr>
          <a:xfrm>
            <a:off x="378888" y="313437"/>
            <a:ext cx="3146315" cy="369332"/>
          </a:xfrm>
          <a:prstGeom prst="rect">
            <a:avLst/>
          </a:prstGeom>
          <a:noFill/>
        </p:spPr>
        <p:txBody>
          <a:bodyPr wrap="square" rtlCol="0">
            <a:spAutoFit/>
          </a:bodyPr>
          <a:lstStyle/>
          <a:p>
            <a:r>
              <a:rPr lang="en-US" b="1" dirty="0"/>
              <a:t>COMMUNITY-BASED</a:t>
            </a:r>
          </a:p>
        </p:txBody>
      </p:sp>
      <p:sp>
        <p:nvSpPr>
          <p:cNvPr id="23" name="TextBox 22"/>
          <p:cNvSpPr txBox="1"/>
          <p:nvPr/>
        </p:nvSpPr>
        <p:spPr>
          <a:xfrm>
            <a:off x="378888" y="4858788"/>
            <a:ext cx="2492828" cy="369332"/>
          </a:xfrm>
          <a:prstGeom prst="rect">
            <a:avLst/>
          </a:prstGeom>
          <a:noFill/>
        </p:spPr>
        <p:txBody>
          <a:bodyPr wrap="square" rtlCol="0">
            <a:spAutoFit/>
          </a:bodyPr>
          <a:lstStyle/>
          <a:p>
            <a:r>
              <a:rPr lang="en-US" b="1" dirty="0"/>
              <a:t>SCHOOL-BASED</a:t>
            </a:r>
          </a:p>
        </p:txBody>
      </p:sp>
      <p:sp>
        <p:nvSpPr>
          <p:cNvPr id="24" name="Up-Down Arrow 23"/>
          <p:cNvSpPr/>
          <p:nvPr/>
        </p:nvSpPr>
        <p:spPr>
          <a:xfrm rot="5400000">
            <a:off x="4325710" y="3624122"/>
            <a:ext cx="648646" cy="3967373"/>
          </a:xfrm>
          <a:prstGeom prst="upDownArrow">
            <a:avLst/>
          </a:prstGeom>
          <a:solidFill>
            <a:srgbClr val="FA57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p:nvSpPr>
        <p:spPr>
          <a:xfrm>
            <a:off x="3761191" y="5423142"/>
            <a:ext cx="2492828" cy="369332"/>
          </a:xfrm>
          <a:prstGeom prst="rect">
            <a:avLst/>
          </a:prstGeom>
          <a:noFill/>
        </p:spPr>
        <p:txBody>
          <a:bodyPr wrap="square" rtlCol="0">
            <a:spAutoFit/>
          </a:bodyPr>
          <a:lstStyle/>
          <a:p>
            <a:r>
              <a:rPr lang="en-US" b="1" dirty="0">
                <a:solidFill>
                  <a:schemeClr val="bg1"/>
                </a:solidFill>
              </a:rPr>
              <a:t>STUDENT NEED</a:t>
            </a:r>
          </a:p>
        </p:txBody>
      </p:sp>
    </p:spTree>
    <p:extLst>
      <p:ext uri="{BB962C8B-B14F-4D97-AF65-F5344CB8AC3E}">
        <p14:creationId xmlns:p14="http://schemas.microsoft.com/office/powerpoint/2010/main" val="98544492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12"/>
            <a:ext cx="8229600" cy="1143000"/>
          </a:xfrm>
        </p:spPr>
        <p:txBody>
          <a:bodyPr>
            <a:normAutofit/>
          </a:bodyPr>
          <a:lstStyle/>
          <a:p>
            <a:r>
              <a:rPr lang="en-US" sz="4000" dirty="0">
                <a:effectLst>
                  <a:outerShdw blurRad="50800" dist="38100" dir="2700000" algn="tl" rotWithShape="0">
                    <a:prstClr val="black">
                      <a:alpha val="40000"/>
                    </a:prstClr>
                  </a:outerShdw>
                </a:effectLst>
              </a:rPr>
              <a:t>Make It Sustainable</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935" y="1131888"/>
            <a:ext cx="5545467" cy="52584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25591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TotalTime>
  <Words>3099</Words>
  <Application>Microsoft Office PowerPoint</Application>
  <PresentationFormat>On-screen Show (4:3)</PresentationFormat>
  <Paragraphs>330</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ＭＳ Ｐゴシック</vt:lpstr>
      <vt:lpstr>Arial</vt:lpstr>
      <vt:lpstr>Calibri</vt:lpstr>
      <vt:lpstr>Times New Roman</vt:lpstr>
      <vt:lpstr>ヒラギノ角ゴ Pro W3</vt:lpstr>
      <vt:lpstr>Office Theme</vt:lpstr>
      <vt:lpstr>North Carolina School Mental Health Initiative (NCSMHI)</vt:lpstr>
      <vt:lpstr>Today’s Topics</vt:lpstr>
      <vt:lpstr>NC SMHI Mission</vt:lpstr>
      <vt:lpstr>Family-School-Community Partnership: </vt:lpstr>
      <vt:lpstr>Integrating Services in Schools</vt:lpstr>
      <vt:lpstr>PowerPoint Presentation</vt:lpstr>
      <vt:lpstr>Create a Continuum</vt:lpstr>
      <vt:lpstr>Layering of Integrated Support</vt:lpstr>
      <vt:lpstr>Make It Sustainable</vt:lpstr>
      <vt:lpstr>Engage Stakeholders</vt:lpstr>
      <vt:lpstr>SBE Policy – SHLT-003</vt:lpstr>
      <vt:lpstr>SBE Policy - SHLT-003</vt:lpstr>
      <vt:lpstr>Recent Legislation</vt:lpstr>
      <vt:lpstr>Cross-State School Mental Health Collaborative</vt:lpstr>
      <vt:lpstr>NC Investment in NCSA-SMH </vt:lpstr>
      <vt:lpstr>How Does SHAPE Enhance and Align with MTSS Implementation?</vt:lpstr>
      <vt:lpstr>Next Steps</vt:lpstr>
      <vt:lpstr>Technical Assistance</vt:lpstr>
    </vt:vector>
  </TitlesOfParts>
  <Manager/>
  <Company>NC Department of Public Instruction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MHoskins</dc:creator>
  <cp:keywords/>
  <dc:description/>
  <cp:lastModifiedBy>Holahan, Lauren</cp:lastModifiedBy>
  <cp:revision>26</cp:revision>
  <dcterms:created xsi:type="dcterms:W3CDTF">2016-01-11T21:38:28Z</dcterms:created>
  <dcterms:modified xsi:type="dcterms:W3CDTF">2017-08-07T13:40:30Z</dcterms:modified>
  <cp:category/>
</cp:coreProperties>
</file>