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6"/>
  </p:sldMasterIdLst>
  <p:notesMasterIdLst>
    <p:notesMasterId r:id="rId20"/>
  </p:notesMasterIdLst>
  <p:handoutMasterIdLst>
    <p:handoutMasterId r:id="rId21"/>
  </p:handout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7" r:id="rId17"/>
    <p:sldId id="268" r:id="rId18"/>
    <p:sldId id="266" r:id="rId1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49"/>
    <a:srgbClr val="2D69B5"/>
    <a:srgbClr val="737B82"/>
    <a:srgbClr val="385988"/>
    <a:srgbClr val="5B878E"/>
    <a:srgbClr val="002F6C"/>
    <a:srgbClr val="001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4" autoAdjust="0"/>
    <p:restoredTop sz="80855" autoAdjust="0"/>
  </p:normalViewPr>
  <p:slideViewPr>
    <p:cSldViewPr>
      <p:cViewPr varScale="1">
        <p:scale>
          <a:sx n="92" d="100"/>
          <a:sy n="92" d="100"/>
        </p:scale>
        <p:origin x="3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9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AD8EB-A36A-4C36-B590-428C42744242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0101F-E1C6-48BD-82D0-D96B341092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6864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FCD03-2C07-420A-83FA-4EC2BADA32EF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16426"/>
            <a:ext cx="5504204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27E12-5C06-46B0-BA02-DB5EED00B8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5164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3BE12A7-7479-4602-9BEB-A4D281E180D4}" type="datetime1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7E12-5C06-46B0-BA02-DB5EED00B8A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8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300-8D88-469A-80D6-D65076A6DC9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533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D69B5"/>
                </a:solidFill>
                <a:latin typeface="+mn-lt"/>
              </a:rPr>
              <a:t>Tips</a:t>
            </a:r>
            <a:r>
              <a:rPr lang="en-US" sz="3600" b="1" baseline="0" dirty="0">
                <a:solidFill>
                  <a:srgbClr val="2D69B5"/>
                </a:solidFill>
                <a:latin typeface="+mn-lt"/>
              </a:rPr>
              <a:t> for making your presentation:</a:t>
            </a:r>
            <a:endParaRPr lang="en-US" sz="3600" b="1" dirty="0">
              <a:solidFill>
                <a:srgbClr val="2D69B5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1226073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22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This template uses the</a:t>
            </a:r>
            <a:r>
              <a:rPr lang="en-US" sz="2200" b="0" baseline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Arial font for headers and the Calibri font for the body to ensure compatibility with print drivers. Other acceptable fonts to use are Cambria and Candara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200" b="0" baseline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All good presentations should start with a summary of what is to come and end with a summary of what was just presented (similar to an introduction and conclusion of a paper)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200" b="0" baseline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After you enter the presentation title in the small box at the bottom of the slide, click the insert tab at the top of the screen, select header &amp; footer, and click ‘apply to all’ at the top right of the pop-up box. This will create the footer on all slides besides the first two.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200" b="0" baseline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Delete this slide from your presentation</a:t>
            </a:r>
            <a:endParaRPr lang="en-US" sz="22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86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703521" y="2971800"/>
            <a:ext cx="7772400" cy="156118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800" b="1">
                <a:solidFill>
                  <a:srgbClr val="2D69B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/>
              <a:t/>
            </a:r>
            <a:br>
              <a:rPr kumimoji="0" lang="en-US" dirty="0"/>
            </a:b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97671"/>
            <a:ext cx="9147765" cy="1867417"/>
            <a:chOff x="-3765" y="4880373"/>
            <a:chExt cx="9147765" cy="1984715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774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5988">
                <a:alpha val="30980"/>
              </a:srgbClr>
            </a:solid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52400"/>
            <a:ext cx="3192869" cy="23660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" name="Group 1"/>
          <p:cNvGrpSpPr/>
          <p:nvPr userDrawn="1"/>
        </p:nvGrpSpPr>
        <p:grpSpPr>
          <a:xfrm>
            <a:off x="-3765" y="4997671"/>
            <a:ext cx="9147765" cy="1867417"/>
            <a:chOff x="-3765" y="4880373"/>
            <a:chExt cx="9147765" cy="1984715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774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itle 8"/>
          <p:cNvSpPr>
            <a:spLocks noGrp="1"/>
          </p:cNvSpPr>
          <p:nvPr>
            <p:ph type="ctrTitle" hasCustomPrompt="1"/>
          </p:nvPr>
        </p:nvSpPr>
        <p:spPr>
          <a:xfrm>
            <a:off x="703521" y="2971800"/>
            <a:ext cx="7772400" cy="156118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800" b="1">
                <a:solidFill>
                  <a:srgbClr val="2D69B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/>
              <a:t/>
            </a:r>
            <a:br>
              <a:rPr kumimoji="0" lang="en-US" dirty="0"/>
            </a:br>
            <a:endParaRPr kumimoji="0"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52400"/>
            <a:ext cx="3192869" cy="236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10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/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81329"/>
            <a:ext cx="8229600" cy="4309872"/>
          </a:xfrm>
        </p:spPr>
        <p:txBody>
          <a:bodyPr/>
          <a:lstStyle>
            <a:lvl1pPr>
              <a:defRPr/>
            </a:lvl1pPr>
            <a:extLst/>
          </a:lstStyle>
          <a:p>
            <a:pPr lvl="0" eaLnBrk="1" latinLnBrk="0" hangingPunct="1"/>
            <a:r>
              <a:rPr kumimoji="0" lang="en-US" dirty="0"/>
              <a:t> </a:t>
            </a:r>
          </a:p>
          <a:p>
            <a:pPr lvl="0" eaLnBrk="1" latinLnBrk="0" hangingPunct="1"/>
            <a:endParaRPr kumimoji="0" lang="en-US" dirty="0"/>
          </a:p>
          <a:p>
            <a:pPr lvl="0" eaLnBrk="1" latinLnBrk="0" hangingPunct="1"/>
            <a:r>
              <a:rPr kumimoji="0" lang="en-US" dirty="0"/>
              <a:t> </a:t>
            </a:r>
          </a:p>
          <a:p>
            <a:pPr lvl="0" eaLnBrk="1" latinLnBrk="0" hangingPunct="1"/>
            <a:endParaRPr kumimoji="0" lang="en-US" dirty="0"/>
          </a:p>
          <a:p>
            <a:pPr lvl="0" eaLnBrk="1" latinLnBrk="0" hangingPunct="1"/>
            <a:r>
              <a:rPr kumimoji="0" lang="en-US" dirty="0"/>
              <a:t> </a:t>
            </a:r>
          </a:p>
          <a:p>
            <a:pPr lvl="0" eaLnBrk="1" latinLnBrk="0" hangingPunct="1"/>
            <a:endParaRPr kumimoji="0" lang="en-US" dirty="0"/>
          </a:p>
          <a:p>
            <a:pPr lvl="0" eaLnBrk="1" latinLnBrk="0" hangingPunct="1"/>
            <a:r>
              <a:rPr kumimoji="0" lang="en-US" dirty="0"/>
              <a:t>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rgbClr val="2D69B5"/>
                </a:solidFill>
                <a:effectLst/>
              </a:defRPr>
            </a:lvl1pPr>
            <a:extLst/>
          </a:lstStyle>
          <a:p>
            <a:r>
              <a:rPr kumimoji="0" lang="en-US" dirty="0"/>
              <a:t>Contents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300-8D88-469A-80D6-D65076A6DC9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D69B5"/>
                </a:solidFill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8229600" cy="63976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2D69B5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8229600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300-8D88-469A-80D6-D65076A6DC9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D69B5"/>
                </a:solidFill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300-8D88-469A-80D6-D65076A6DC9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81329"/>
            <a:ext cx="8229600" cy="4309872"/>
          </a:xfrm>
        </p:spPr>
        <p:txBody>
          <a:bodyPr/>
          <a:lstStyle>
            <a:lvl1pPr marL="109728" indent="0">
              <a:buNone/>
              <a:defRPr baseline="0">
                <a:solidFill>
                  <a:schemeClr val="tx1"/>
                </a:solidFill>
              </a:defRPr>
            </a:lvl1pPr>
            <a:extLst/>
          </a:lstStyle>
          <a:p>
            <a:pPr lvl="0" eaLnBrk="1" latinLnBrk="0" hangingPunct="1"/>
            <a:r>
              <a:rPr kumimoji="0"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68874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81329"/>
            <a:ext cx="8229600" cy="4309872"/>
          </a:xfrm>
        </p:spPr>
        <p:txBody>
          <a:bodyPr/>
          <a:lstStyle>
            <a:lvl1pPr>
              <a:defRPr/>
            </a:lvl1pPr>
            <a:extLst/>
          </a:lstStyle>
          <a:p>
            <a:pPr lvl="0" eaLnBrk="1" latinLnBrk="0" hangingPunct="1"/>
            <a:r>
              <a:rPr kumimoji="0" lang="en-US" dirty="0"/>
              <a:t> </a:t>
            </a:r>
          </a:p>
          <a:p>
            <a:pPr lvl="0" eaLnBrk="1" latinLnBrk="0" hangingPunct="1"/>
            <a:endParaRPr kumimoji="0" lang="en-US" dirty="0"/>
          </a:p>
          <a:p>
            <a:pPr lvl="0" eaLnBrk="1" latinLnBrk="0" hangingPunct="1"/>
            <a:r>
              <a:rPr kumimoji="0" lang="en-US" dirty="0"/>
              <a:t> </a:t>
            </a:r>
          </a:p>
          <a:p>
            <a:pPr lvl="0" eaLnBrk="1" latinLnBrk="0" hangingPunct="1"/>
            <a:endParaRPr kumimoji="0" lang="en-US" dirty="0"/>
          </a:p>
          <a:p>
            <a:pPr lvl="0" eaLnBrk="1" latinLnBrk="0" hangingPunct="1"/>
            <a:r>
              <a:rPr kumimoji="0" lang="en-US" dirty="0"/>
              <a:t> </a:t>
            </a:r>
          </a:p>
          <a:p>
            <a:pPr lvl="0" eaLnBrk="1" latinLnBrk="0" hangingPunct="1"/>
            <a:endParaRPr kumimoji="0" lang="en-US" dirty="0"/>
          </a:p>
          <a:p>
            <a:pPr lvl="0" eaLnBrk="1" latinLnBrk="0" hangingPunct="1"/>
            <a:r>
              <a:rPr kumimoji="0" lang="en-US" dirty="0"/>
              <a:t>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rgbClr val="2D69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/>
              <a:t>In Conclusion…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300-8D88-469A-80D6-D65076A6DC9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300-8D88-469A-80D6-D65076A6DC9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81329"/>
            <a:ext cx="8229600" cy="4233671"/>
          </a:xfrm>
        </p:spPr>
        <p:txBody>
          <a:bodyPr/>
          <a:lstStyle>
            <a:lvl1pPr marL="109728" indent="0">
              <a:buNone/>
              <a:defRPr baseline="0">
                <a:solidFill>
                  <a:schemeClr val="tx1"/>
                </a:solidFill>
              </a:defRPr>
            </a:lvl1pPr>
            <a:extLst/>
          </a:lstStyle>
          <a:p>
            <a:pPr lvl="0" eaLnBrk="1" latinLnBrk="0" hangingPunct="1"/>
            <a:r>
              <a:rPr kumimoji="0" lang="en-US" dirty="0"/>
              <a:t>Click to add instructions for questions (if applicable)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533400"/>
            <a:ext cx="82296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00" b="1" dirty="0">
                <a:solidFill>
                  <a:srgbClr val="2D69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Questions</a:t>
            </a:r>
            <a:r>
              <a:rPr lang="en-US" sz="4100" b="1" dirty="0">
                <a:solidFill>
                  <a:srgbClr val="2D69B5"/>
                </a:solidFill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7824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300-8D88-469A-80D6-D65076A6DC9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533400"/>
            <a:ext cx="82296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00" b="1" dirty="0">
                <a:solidFill>
                  <a:srgbClr val="2D69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Contact</a:t>
            </a:r>
            <a:r>
              <a:rPr lang="en-US" sz="4100" b="1" dirty="0">
                <a:solidFill>
                  <a:srgbClr val="2D69B5"/>
                </a:solidFill>
                <a:latin typeface="+mn-lt"/>
              </a:rPr>
              <a:t> </a:t>
            </a:r>
            <a:r>
              <a:rPr lang="en-US" sz="4100" b="1" dirty="0">
                <a:solidFill>
                  <a:srgbClr val="2D69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2455" y="1256674"/>
            <a:ext cx="8229600" cy="4534525"/>
          </a:xfrm>
        </p:spPr>
        <p:txBody>
          <a:bodyPr/>
          <a:lstStyle>
            <a:lvl1pPr marL="566928" indent="-457200">
              <a:buFont typeface="Wingdings" pitchFamily="2" charset="2"/>
              <a:buChar char="Ø"/>
              <a:defRPr baseline="0">
                <a:solidFill>
                  <a:schemeClr val="tx1"/>
                </a:solidFill>
              </a:defRPr>
            </a:lvl1pPr>
            <a:extLst/>
          </a:lstStyle>
          <a:p>
            <a:pPr lvl="0" eaLnBrk="1" latinLnBrk="0" hangingPunct="1"/>
            <a:r>
              <a:rPr kumimoji="0" lang="en-US" dirty="0"/>
              <a:t>Contact Person</a:t>
            </a:r>
            <a:br>
              <a:rPr kumimoji="0" lang="en-US" dirty="0"/>
            </a:br>
            <a:r>
              <a:rPr kumimoji="0" lang="en-US" dirty="0"/>
              <a:t>xxx-xxx-</a:t>
            </a:r>
            <a:r>
              <a:rPr kumimoji="0" lang="en-US" dirty="0" err="1"/>
              <a:t>xxxx</a:t>
            </a:r>
            <a:r>
              <a:rPr kumimoji="0" lang="en-US" dirty="0"/>
              <a:t/>
            </a:r>
            <a:br>
              <a:rPr kumimoji="0" lang="en-US" dirty="0"/>
            </a:br>
            <a:r>
              <a:rPr kumimoji="0" lang="en-US" dirty="0"/>
              <a:t>person@partnersbhm.org</a:t>
            </a:r>
          </a:p>
        </p:txBody>
      </p:sp>
    </p:spTree>
    <p:extLst>
      <p:ext uri="{BB962C8B-B14F-4D97-AF65-F5344CB8AC3E}">
        <p14:creationId xmlns:p14="http://schemas.microsoft.com/office/powerpoint/2010/main" val="123031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485717" y="5562600"/>
            <a:ext cx="3690451" cy="130986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774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334000"/>
            <a:ext cx="3402314" cy="1538121"/>
          </a:xfrm>
          <a:prstGeom prst="rtTriangle">
            <a:avLst/>
          </a:prstGeom>
          <a:blipFill>
            <a:blip r:embed="rId11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7620000" y="6329929"/>
            <a:ext cx="990600" cy="3756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C2300-8D88-469A-80D6-D65076A6DC9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10600" y="6329929"/>
            <a:ext cx="381000" cy="3756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BC0B1-D248-4623-A702-7E38A6B1F64B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5787398"/>
            <a:ext cx="1380837" cy="10246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09" r:id="rId2"/>
    <p:sldLayoutId id="2147483721" r:id="rId3"/>
    <p:sldLayoutId id="2147483710" r:id="rId4"/>
    <p:sldLayoutId id="2147483723" r:id="rId5"/>
    <p:sldLayoutId id="2147483725" r:id="rId6"/>
    <p:sldLayoutId id="2147483729" r:id="rId7"/>
    <p:sldLayoutId id="2147483726" r:id="rId8"/>
    <p:sldLayoutId id="2147483727" r:id="rId9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rgbClr val="001F46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n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 baseline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 baseline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gosda@partnersbhm.org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521" y="2971800"/>
            <a:ext cx="7772400" cy="1981200"/>
          </a:xfrm>
        </p:spPr>
        <p:txBody>
          <a:bodyPr>
            <a:noAutofit/>
          </a:bodyPr>
          <a:lstStyle/>
          <a:p>
            <a:pPr marL="109728"/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MORES</a:t>
            </a:r>
            <a:br>
              <a:rPr lang="en-US" sz="3200" dirty="0"/>
            </a:br>
            <a:r>
              <a:rPr lang="en-US" sz="3200" dirty="0"/>
              <a:t>Mobile Outreach Response Engagement Stabilization Service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492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5D65B9A-FC0A-435F-82FD-7923A8AF3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Ongoing Acuity/Risk Assessment</a:t>
            </a:r>
          </a:p>
          <a:p>
            <a:r>
              <a:rPr lang="en-US" dirty="0"/>
              <a:t>Refer for Psychiatric Evaluation</a:t>
            </a:r>
          </a:p>
          <a:p>
            <a:r>
              <a:rPr lang="en-US" dirty="0"/>
              <a:t>Provide Case Management</a:t>
            </a:r>
          </a:p>
          <a:p>
            <a:r>
              <a:rPr lang="en-US" dirty="0"/>
              <a:t>Enhance Motivation to Participate in Ongoing Care</a:t>
            </a:r>
          </a:p>
          <a:p>
            <a:r>
              <a:rPr lang="en-US" dirty="0"/>
              <a:t>Communicate with the Original Referrer</a:t>
            </a:r>
          </a:p>
          <a:p>
            <a:r>
              <a:rPr lang="en-US" dirty="0"/>
              <a:t>Facilitate Transition to Ongoing Services &amp; Supports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204D703-E536-4C84-84F5-C51B6D91F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Two, cont’d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63C96A-61D1-4734-AEB3-771D34264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801B-0B82-400F-852F-B3869307696B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A9F3686-447E-42E4-84F0-F9B9A0D19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26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7648650E-C11B-41B3-90BD-38B79F0CA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Provide follow-up services in the home or other community locations</a:t>
            </a:r>
          </a:p>
          <a:p>
            <a:pPr lvl="0"/>
            <a:r>
              <a:rPr lang="en-US" dirty="0"/>
              <a:t>Regular re-assessment of needs and modifying interventions accordingly</a:t>
            </a:r>
          </a:p>
          <a:p>
            <a:pPr lvl="0"/>
            <a:r>
              <a:rPr lang="en-US" dirty="0"/>
              <a:t>Interpreting assessment and incorporating findings into stabilization plan</a:t>
            </a:r>
          </a:p>
          <a:p>
            <a:pPr lvl="0"/>
            <a:r>
              <a:rPr lang="en-US" dirty="0"/>
              <a:t>Accurately identifying and intervening with factors that contribute to and/or maintain behavioral crises</a:t>
            </a:r>
          </a:p>
          <a:p>
            <a:pPr lvl="0"/>
            <a:r>
              <a:rPr lang="en-US" dirty="0"/>
              <a:t>Identifying unmet needs and strengths</a:t>
            </a:r>
          </a:p>
          <a:p>
            <a:pPr lvl="0"/>
            <a:r>
              <a:rPr lang="en-US" dirty="0"/>
              <a:t>Utilize trauma-informed approach</a:t>
            </a:r>
          </a:p>
          <a:p>
            <a:pPr lvl="0"/>
            <a:r>
              <a:rPr lang="en-US" dirty="0"/>
              <a:t>Coordinating care with psychiatrists</a:t>
            </a:r>
          </a:p>
          <a:p>
            <a:pPr lvl="0"/>
            <a:r>
              <a:rPr lang="en-US" dirty="0"/>
              <a:t>Utilize Motivational Interviewing strategies and a Strengths Based Case Management approach.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4A651D4B-C750-44EF-830C-847DC84F3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Tasks for Stabilization &amp; Transition Phase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308B5F-5731-466C-8693-37B75F70A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7B40-6EC5-4B68-91DE-6D2FEDFB68DF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8437DFA-5CAA-452B-9AF6-5F8924660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58C41C5-363A-4E0D-8026-F3E89D49D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D88-6AF8-441B-8A71-D9033A91DAF4}" type="datetime1">
              <a:rPr lang="en-US" smtClean="0"/>
              <a:t>11/6/2017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99E5909-3659-420E-BBEE-B0183328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12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7945E3-E90A-4587-96AA-2439276E3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07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C7CA926-B08C-4236-B0D0-277E0A9E7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Allison Gosda, MHSU Clinical Director</a:t>
            </a:r>
          </a:p>
          <a:p>
            <a:pPr lvl="1"/>
            <a:r>
              <a:rPr lang="en-US" dirty="0"/>
              <a:t>(828) 325-4687</a:t>
            </a:r>
          </a:p>
          <a:p>
            <a:pPr lvl="1"/>
            <a:r>
              <a:rPr lang="en-US" dirty="0">
                <a:hlinkClick r:id="rId2"/>
              </a:rPr>
              <a:t>agosda@partnersbhm.org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31D2C98F-E217-4AE8-BC2C-B17236C25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0E568E-0478-4F5F-A7C1-2AC00EB0A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2FFD9-949A-47C3-A899-27FB606FF2C4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EE1D368-A2EE-4DA7-B6A2-56567DDE9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7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24375A3-2554-40E1-89CD-6CD763302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Mobile intervention for children, adolescents, &amp; their families</a:t>
            </a:r>
          </a:p>
          <a:p>
            <a:r>
              <a:rPr lang="en-US" dirty="0"/>
              <a:t>Ages 3-21</a:t>
            </a:r>
          </a:p>
          <a:p>
            <a:r>
              <a:rPr lang="en-US" dirty="0"/>
              <a:t>Experiencing escalating emotional or behavioral symptoms or traumatic circumstances which have compromised the youth’s ability to function at their baseline within their family, living situation, school and/or community environments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4E71D4C8-0120-4A0C-863A-CCEDDF497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779D3C-AB36-4061-96A2-31B88083E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3A7-36B8-45D5-9E35-66079F6A6DFB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BDC2308-E8BF-49D7-BA8B-CC195CB79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08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A4176FF-0584-4CB4-81EA-7161D1079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crisis intervention and de-escalation</a:t>
            </a:r>
          </a:p>
          <a:p>
            <a:pPr lvl="0"/>
            <a:r>
              <a:rPr lang="en-US" dirty="0"/>
              <a:t>counseling</a:t>
            </a:r>
          </a:p>
          <a:p>
            <a:pPr lvl="0"/>
            <a:r>
              <a:rPr lang="en-US" dirty="0"/>
              <a:t>behavioral assistance</a:t>
            </a:r>
          </a:p>
          <a:p>
            <a:pPr lvl="0"/>
            <a:r>
              <a:rPr lang="en-US" dirty="0"/>
              <a:t>skill building</a:t>
            </a:r>
          </a:p>
          <a:p>
            <a:pPr lvl="0"/>
            <a:r>
              <a:rPr lang="en-US" dirty="0"/>
              <a:t>medication management, and/or </a:t>
            </a:r>
          </a:p>
          <a:p>
            <a:pPr lvl="0"/>
            <a:r>
              <a:rPr lang="en-US" dirty="0"/>
              <a:t>caregiver and youth engagement/support/stabilization services. 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DB4E77B-7733-4327-B195-4D1E3253F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Interventions/Strategies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22ADB6-A65D-48E2-8C5F-CD7ECCCB4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D15E-76CC-4875-BF5E-32BA2281D1DA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D115108-152B-4AA3-AC29-4C8011EB1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2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8C3DF889-A326-42DD-A667-DBD2C0928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Prevent placement into more restrictive settings, unnecessary court involvement, and declines in functioning.  </a:t>
            </a:r>
          </a:p>
          <a:p>
            <a:r>
              <a:rPr lang="en-US" dirty="0"/>
              <a:t> Respond within 30 minutes face-to-face unless deferred response is requested by the parent/caregiver.  </a:t>
            </a:r>
          </a:p>
          <a:p>
            <a:pPr lvl="0"/>
            <a:r>
              <a:rPr lang="en-US" dirty="0"/>
              <a:t>Immediate face-to-face response is designed to better address the needs children and families in their homes, schools, and communities.  </a:t>
            </a:r>
          </a:p>
          <a:p>
            <a:pPr lvl="0"/>
            <a:r>
              <a:rPr lang="en-US" dirty="0"/>
              <a:t>MORES staff includes clinicians, Family and Youth Support Partners, and access to child/adolescent psychiatry. 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EEF15461-EC3E-4853-8734-E259958A5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502059-D0B0-4A85-8310-FB42BCB7D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F594-D3EC-46C3-88FE-4C14C2496B47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F81875C-80DB-4314-8571-CA872058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8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43EAE5B6-EF54-4C97-A8FD-A974189DE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400" dirty="0"/>
              <a:t>Stabilize the presented issue.  </a:t>
            </a:r>
          </a:p>
          <a:p>
            <a:pPr lvl="1"/>
            <a:r>
              <a:rPr lang="en-US" sz="2400" dirty="0"/>
              <a:t>Assess and eliminate barriers to accessing behavioral health and other services and supports through active family engagement strategies including use of Family and Youth Support Partners.</a:t>
            </a:r>
          </a:p>
          <a:p>
            <a:pPr lvl="1"/>
            <a:r>
              <a:rPr lang="en-US" sz="2400" dirty="0"/>
              <a:t>Linkage to appropriate services and supports</a:t>
            </a:r>
          </a:p>
          <a:p>
            <a:pPr lvl="1"/>
            <a:r>
              <a:rPr lang="en-US" sz="2400" dirty="0"/>
              <a:t>Promote/enhance emotional and behavioral functioning.</a:t>
            </a:r>
          </a:p>
          <a:p>
            <a:pPr lvl="1"/>
            <a:r>
              <a:rPr lang="en-US" sz="2400" dirty="0"/>
              <a:t>Empower and educate children and families to monitor, manage, and cope with similar situations.</a:t>
            </a:r>
          </a:p>
          <a:p>
            <a:pPr lvl="1"/>
            <a:r>
              <a:rPr lang="en-US" sz="2400" dirty="0"/>
              <a:t>Strengthen the family and youth’s natural support system. </a:t>
            </a:r>
          </a:p>
          <a:p>
            <a:r>
              <a:rPr lang="en-US" sz="280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3E29C50A-9FB6-4C69-8A70-0CA79B6F9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Youth &amp; Family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31CEFD-D53E-4603-BF15-A03FA33FB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0A4-7A44-4712-AC00-8BB8598DADD9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3EAE32B-06C6-4A10-BD5F-3105B2A3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4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9C3A10AE-5B3C-4A6F-BEBD-210946D61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Provide solution-focused behavioral health services that are highly mobile and responsive to child and family needs</a:t>
            </a:r>
          </a:p>
          <a:p>
            <a:pPr lvl="0"/>
            <a:r>
              <a:rPr lang="en-US" dirty="0"/>
              <a:t>Provide appropriate screening, early identification, and assessment of suicide risk, trauma exposure, substance use, exposure to and risk of violence, eating disorders, and other clinical presentations.</a:t>
            </a:r>
          </a:p>
          <a:p>
            <a:pPr lvl="0"/>
            <a:r>
              <a:rPr lang="en-US" dirty="0"/>
              <a:t>Include family members and informal supports in all aspects of the planning and treatment process to the fullest extent possible.</a:t>
            </a:r>
          </a:p>
          <a:p>
            <a:pPr lvl="0"/>
            <a:r>
              <a:rPr lang="en-US" dirty="0"/>
              <a:t>Increase community awareness of behavioral health needs by providing education and outreach to children, families, schools, and communities.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2098F07-1093-4A0E-BBF1-B9F8BDE7D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Provider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ED3BA6-082E-4838-B96B-F1A3CDD6B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B657-D50F-455D-BD20-8DEA44D9148B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E6E97-33FE-41B3-94F6-4B6588075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34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70C5F5C-2165-4E3C-AB3C-531A08FE5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Ensure that all children and their families have access to crisis, prevention, and intervention services and supports. </a:t>
            </a:r>
          </a:p>
          <a:p>
            <a:pPr lvl="1"/>
            <a:r>
              <a:rPr lang="en-US" sz="2400" dirty="0"/>
              <a:t>Exhaust all possible options to maintain youth in their homes and communities and prevent placement in more restrictive care settings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A3F7A7C-C1B5-41CE-9969-36EC347C1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Child Serving System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8BBA1C-25AA-47EE-A9E4-6324A8C8F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B518-A726-405E-B18E-CA8D5FCC4F4A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C3E96D2-13FD-4CC3-B2A6-D24FAD3B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64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D70C47FF-57CA-4232-82FE-78CC28007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MORES episode of care can be divided into two phases:</a:t>
            </a:r>
          </a:p>
          <a:p>
            <a:r>
              <a:rPr lang="en-US" dirty="0"/>
              <a:t>1) response and assessment </a:t>
            </a:r>
          </a:p>
          <a:p>
            <a:r>
              <a:rPr lang="en-US" dirty="0"/>
              <a:t>2) ongoing outreach, stabilization, engagement, and transition to appropriate services and supports.  </a:t>
            </a:r>
          </a:p>
          <a:p>
            <a:r>
              <a:rPr lang="en-US" dirty="0"/>
              <a:t>Each phase is comprised of a number of clinical and supportive activities.  </a:t>
            </a:r>
          </a:p>
          <a:p>
            <a:r>
              <a:rPr lang="en-US" dirty="0"/>
              <a:t>Not a “typical” MORES episode of care.  </a:t>
            </a:r>
          </a:p>
          <a:p>
            <a:r>
              <a:rPr lang="en-US" dirty="0"/>
              <a:t>Episodes can be as brief as responding to the initial call or can last for up to 8 weeks. 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77FAB7C-FB1E-4512-8AE7-E2A1399E1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Model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A4682B-01D4-4FB1-A135-FE04FDEA1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6B19-50C5-413D-9509-A8C97DEB8AA5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4CFF68F-A1AC-411F-BCA0-03A0BD60B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17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08F0D62-80F5-4D49-BDC0-F28D408C8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Actively engage family and youth in planning, assessment, and problem-solving</a:t>
            </a:r>
          </a:p>
          <a:p>
            <a:r>
              <a:rPr lang="en-US" dirty="0"/>
              <a:t>Review Results of assessment</a:t>
            </a:r>
          </a:p>
          <a:p>
            <a:r>
              <a:rPr lang="en-US" dirty="0"/>
              <a:t>Develop Stabilization Plan</a:t>
            </a:r>
          </a:p>
          <a:p>
            <a:r>
              <a:rPr lang="en-US" dirty="0"/>
              <a:t>Address factors Contributing to or Maintaining the Crisis</a:t>
            </a:r>
          </a:p>
          <a:p>
            <a:r>
              <a:rPr lang="en-US" dirty="0"/>
              <a:t>Address Trauma Exposure &amp; Symptoms of Traumatic Stress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7B411AFB-4B08-4897-94CF-7FE5B31D9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Two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EF2B35-53D1-48B3-AB65-187A52E37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1C0B-F5DA-4ECA-934E-CBC6BC75CC5D}" type="datetime1">
              <a:rPr lang="en-US" smtClean="0"/>
              <a:t>11/6/2017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5F9A76-6552-4DAF-8CA1-8A8413D9F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C0B1-D248-4623-A702-7E38A6B1F6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6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tnersPPTtemplate11252014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Castle T"/>
        <a:ea typeface=""/>
        <a:cs typeface=""/>
      </a:majorFont>
      <a:minorFont>
        <a:latin typeface="Arial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ston Project Presentation 092717" id="{0C6590A3-2D44-4323-9775-2DFEC3732689}" vid="{D3452CBA-B95D-44F8-BCBD-CEFC5C6DB5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PartnerDocuments</p:Name>
  <p:Description/>
  <p:Statement/>
  <p:PolicyItems>
    <p:PolicyItem featureId="Microsoft.Office.RecordsManagement.PolicyFeatures.Expiration" staticId="0x01010052FEA0D4DC0C6B43A0AEA0AA2070DC75|-349222542" UniqueId="48795a05-98c2-49ab-a6c9-acfe7efd00c0">
      <p:Name>Retention</p:Name>
      <p:Description>Automatic scheduling of content for processing, and performing a retention action on content that has reached its due date.</p:Description>
      <p:CustomData>
        <Schedules nextStageId="3">
          <Schedule type="Default">
            <stages>
              <data stageId="1">
                <formula id="Microsoft.Office.RecordsManagement.PolicyFeatures.Expiration.Formula.BuiltIn">
                  <number>3</number>
                  <property>Modified</property>
                  <propertyId>28cf69c5-fa48-462a-b5cd-27b6f9d2bd5f</propertyId>
                  <period>years</period>
                </formula>
                <action type="action" id="Microsoft.Office.RecordsManagement.PolicyFeatures.Expiration.Action.MoveToRecycleBin"/>
              </data>
              <data stageId="2">
                <formula id="Microsoft.Office.RecordsManagement.PolicyFeatures.Expiration.Formula.BuiltIn">
                  <number>3</number>
                  <property>_vti_ItemDeclaredRecord</property>
                  <propertyId>f9a44731-84eb-43a4-9973-cd2953ad8646</propertyId>
                  <period>years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artnerDocuments" ma:contentTypeID="0x01010052FEA0D4DC0C6B43A0AEA0AA2070DC7500455F1DCD2485664C9F0987EFCDC23635" ma:contentTypeVersion="40" ma:contentTypeDescription="Create a new document." ma:contentTypeScope="" ma:versionID="17c623bba091c9d75d6d9cdc61b8d7cf">
  <xsd:schema xmlns:xsd="http://www.w3.org/2001/XMLSchema" xmlns:xs="http://www.w3.org/2001/XMLSchema" xmlns:p="http://schemas.microsoft.com/office/2006/metadata/properties" xmlns:ns2="954d99fc-7727-47c4-a2ec-8b33d0bd1f9f" targetNamespace="http://schemas.microsoft.com/office/2006/metadata/properties" ma:root="true" ma:fieldsID="a4ccc726ab9a1a4372f6291f9bf9199c" ns2:_="">
    <xsd:import namespace="954d99fc-7727-47c4-a2ec-8b33d0bd1f9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4d99fc-7727-47c4-a2ec-8b33d0bd1f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743017-D330-4255-AC50-11FBE6FC60CB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6F200AD8-2D14-4475-A266-B6C94BFBEE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4d99fc-7727-47c4-a2ec-8b33d0bd1f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382C9A-844A-42E5-956B-0AA6C627659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44D2DC5-EE5E-45CC-814C-FB1F35A5B71B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B12A43BA-A9B0-42E1-AA2D-69447C181BB6}">
  <ds:schemaRefs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  <ds:schemaRef ds:uri="954d99fc-7727-47c4-a2ec-8b33d0bd1f9f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Gaston Project Presentation 092717</Template>
  <TotalTime>1849</TotalTime>
  <Words>557</Words>
  <Application>Microsoft Office PowerPoint</Application>
  <PresentationFormat>On-screen Show (4:3)</PresentationFormat>
  <Paragraphs>92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Wingdings 2</vt:lpstr>
      <vt:lpstr>Wingdings 3</vt:lpstr>
      <vt:lpstr>PartnersPPTtemplate11252014</vt:lpstr>
      <vt:lpstr>  MORES Mobile Outreach Response Engagement Stabilization Service</vt:lpstr>
      <vt:lpstr>MORES</vt:lpstr>
      <vt:lpstr>Interventions/Strategies</vt:lpstr>
      <vt:lpstr>Service</vt:lpstr>
      <vt:lpstr>Goals for Youth &amp; Family</vt:lpstr>
      <vt:lpstr>Goals for Provider</vt:lpstr>
      <vt:lpstr>Goals for Child Serving System</vt:lpstr>
      <vt:lpstr>Practice Model</vt:lpstr>
      <vt:lpstr>Phase Two</vt:lpstr>
      <vt:lpstr>Phase Two, cont’d</vt:lpstr>
      <vt:lpstr>Summary of Tasks for Stabilization &amp; Transition Phase</vt:lpstr>
      <vt:lpstr>PowerPoint Presentation</vt:lpstr>
      <vt:lpstr>Contact Information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Gaston Project</dc:title>
  <dc:creator>Allison Gosda</dc:creator>
  <cp:keywords/>
  <cp:lastModifiedBy>Grant, Terri</cp:lastModifiedBy>
  <cp:revision>121</cp:revision>
  <cp:lastPrinted>2017-11-06T19:47:09Z</cp:lastPrinted>
  <dcterms:created xsi:type="dcterms:W3CDTF">2017-09-28T13:49:43Z</dcterms:created>
  <dcterms:modified xsi:type="dcterms:W3CDTF">2017-11-06T19:47:25Z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0x01010052FEA0D4DC0C6B43A0AEA0AA2070DC7500455F1DCD2485664C9F0987EFCDC23635</vt:lpwstr>
  </property>
  <property fmtid="{D5CDD505-2E9C-101B-9397-08002B2CF9AE}" pid="3" name="_dlc_policyId">
    <vt:lpwstr>0x01010052FEA0D4DC0C6B43A0AEA0AA2070DC75|-349222542</vt:lpwstr>
  </property>
  <property fmtid="{D5CDD505-2E9C-101B-9397-08002B2CF9AE}" pid="4" name="ItemRetentionFormula">
    <vt:lpwstr>&lt;formula id="Microsoft.Office.RecordsManagement.PolicyFeatures.Expiration.Formula.BuiltIn"&gt;&lt;number&gt;3&lt;/number&gt;&lt;property&gt;Modified&lt;/property&gt;&lt;propertyId&gt;28cf69c5-fa48-462a-b5cd-27b6f9d2bd5f&lt;/propertyId&gt;&lt;period&gt;years&lt;/period&gt;&lt;/formula&gt;</vt:lpwstr>
  </property>
  <property fmtid="{D5CDD505-2E9C-101B-9397-08002B2CF9AE}" pid="5" name="Order">
    <vt:r8>113300</vt:r8>
  </property>
  <property fmtid="{D5CDD505-2E9C-101B-9397-08002B2CF9AE}" pid="6" name="xd_ProgID">
    <vt:lpwstr/>
  </property>
  <property fmtid="{D5CDD505-2E9C-101B-9397-08002B2CF9AE}" pid="7" name="KpiDescription">
    <vt:lpwstr/>
  </property>
  <property fmtid="{D5CDD505-2E9C-101B-9397-08002B2CF9AE}" pid="8" name="TemplateUrl">
    <vt:lpwstr/>
  </property>
  <property fmtid="{D5CDD505-2E9C-101B-9397-08002B2CF9AE}" pid="9" name="_dlc_ExpireDate">
    <vt:filetime>2020-01-20T19:04:01Z</vt:filetime>
  </property>
</Properties>
</file>